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4"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87" r:id="rId22"/>
    <p:sldId id="288" r:id="rId23"/>
    <p:sldId id="289" r:id="rId24"/>
    <p:sldId id="290" r:id="rId25"/>
    <p:sldId id="291" r:id="rId26"/>
    <p:sldId id="292" r:id="rId27"/>
    <p:sldId id="293" r:id="rId28"/>
    <p:sldId id="294" r:id="rId29"/>
    <p:sldId id="276" r:id="rId30"/>
    <p:sldId id="277" r:id="rId31"/>
    <p:sldId id="278" r:id="rId32"/>
    <p:sldId id="279" r:id="rId33"/>
    <p:sldId id="280" r:id="rId34"/>
    <p:sldId id="281" r:id="rId35"/>
    <p:sldId id="282" r:id="rId36"/>
    <p:sldId id="283" r:id="rId37"/>
    <p:sldId id="284" r:id="rId38"/>
    <p:sldId id="285" r:id="rId39"/>
    <p:sldId id="286"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5050"/>
    <a:srgbClr val="FF0066"/>
    <a:srgbClr val="9966FF"/>
    <a:srgbClr val="FFFF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75220-9487-4E8B-85BC-A4D429030CCB}" v="19" dt="2024-11-01T06:12:55.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K AAKHIL" userId="cc1fac4607ee477f" providerId="LiveId" clId="{79275220-9487-4E8B-85BC-A4D429030CCB}"/>
    <pc:docChg chg="custSel modSld">
      <pc:chgData name="SHAIK AAKHIL" userId="cc1fac4607ee477f" providerId="LiveId" clId="{79275220-9487-4E8B-85BC-A4D429030CCB}" dt="2024-11-01T06:12:55.828" v="3"/>
      <pc:docMkLst>
        <pc:docMk/>
      </pc:docMkLst>
      <pc:sldChg chg="addSp delSp modSp mod delAnim">
        <pc:chgData name="SHAIK AAKHIL" userId="cc1fac4607ee477f" providerId="LiveId" clId="{79275220-9487-4E8B-85BC-A4D429030CCB}" dt="2024-11-01T06:12:55.828" v="3"/>
        <pc:sldMkLst>
          <pc:docMk/>
          <pc:sldMk cId="0" sldId="256"/>
        </pc:sldMkLst>
        <pc:picChg chg="add del mod">
          <ac:chgData name="SHAIK AAKHIL" userId="cc1fac4607ee477f" providerId="LiveId" clId="{79275220-9487-4E8B-85BC-A4D429030CCB}" dt="2024-11-01T05:56:30.766" v="2" actId="478"/>
          <ac:picMkLst>
            <pc:docMk/>
            <pc:sldMk cId="0" sldId="256"/>
            <ac:picMk id="3" creationId="{2D19A305-8051-DD55-30C8-C29AAD634B16}"/>
          </ac:picMkLst>
        </pc:picChg>
        <pc:picChg chg="add mod">
          <ac:chgData name="SHAIK AAKHIL" userId="cc1fac4607ee477f" providerId="LiveId" clId="{79275220-9487-4E8B-85BC-A4D429030CCB}" dt="2024-11-01T06:12:55.828" v="3"/>
          <ac:picMkLst>
            <pc:docMk/>
            <pc:sldMk cId="0" sldId="256"/>
            <ac:picMk id="4" creationId="{79AF9477-63DD-4F75-DDA4-7DC63C4D3AE2}"/>
          </ac:picMkLst>
        </pc:picChg>
      </pc:sldChg>
      <pc:sldChg chg="addSp delSp modSp mod delAnim">
        <pc:chgData name="SHAIK AAKHIL" userId="cc1fac4607ee477f" providerId="LiveId" clId="{79275220-9487-4E8B-85BC-A4D429030CCB}" dt="2024-11-01T06:12:55.828" v="3"/>
        <pc:sldMkLst>
          <pc:docMk/>
          <pc:sldMk cId="0" sldId="257"/>
        </pc:sldMkLst>
        <pc:picChg chg="add del mod">
          <ac:chgData name="SHAIK AAKHIL" userId="cc1fac4607ee477f" providerId="LiveId" clId="{79275220-9487-4E8B-85BC-A4D429030CCB}" dt="2024-11-01T05:56:24.369" v="1" actId="478"/>
          <ac:picMkLst>
            <pc:docMk/>
            <pc:sldMk cId="0" sldId="257"/>
            <ac:picMk id="2" creationId="{6FB056C4-E677-3934-51C3-3B18156B648B}"/>
          </ac:picMkLst>
        </pc:picChg>
        <pc:picChg chg="add mod">
          <ac:chgData name="SHAIK AAKHIL" userId="cc1fac4607ee477f" providerId="LiveId" clId="{79275220-9487-4E8B-85BC-A4D429030CCB}" dt="2024-11-01T06:12:55.828" v="3"/>
          <ac:picMkLst>
            <pc:docMk/>
            <pc:sldMk cId="0" sldId="257"/>
            <ac:picMk id="6" creationId="{D466839C-2578-64BB-B8F5-F9A092931288}"/>
          </ac:picMkLst>
        </pc:picChg>
      </pc:sldChg>
      <pc:sldChg chg="addSp delSp modSp">
        <pc:chgData name="SHAIK AAKHIL" userId="cc1fac4607ee477f" providerId="LiveId" clId="{79275220-9487-4E8B-85BC-A4D429030CCB}" dt="2024-11-01T06:12:55.828" v="3"/>
        <pc:sldMkLst>
          <pc:docMk/>
          <pc:sldMk cId="0" sldId="258"/>
        </pc:sldMkLst>
        <pc:picChg chg="add del mod">
          <ac:chgData name="SHAIK AAKHIL" userId="cc1fac4607ee477f" providerId="LiveId" clId="{79275220-9487-4E8B-85BC-A4D429030CCB}" dt="2024-11-01T06:12:55.828" v="3"/>
          <ac:picMkLst>
            <pc:docMk/>
            <pc:sldMk cId="0" sldId="258"/>
            <ac:picMk id="2" creationId="{2D3287D6-A29B-840F-A357-3341AA8BDC35}"/>
          </ac:picMkLst>
        </pc:picChg>
        <pc:picChg chg="add mod">
          <ac:chgData name="SHAIK AAKHIL" userId="cc1fac4607ee477f" providerId="LiveId" clId="{79275220-9487-4E8B-85BC-A4D429030CCB}" dt="2024-11-01T06:12:55.828" v="3"/>
          <ac:picMkLst>
            <pc:docMk/>
            <pc:sldMk cId="0" sldId="258"/>
            <ac:picMk id="4" creationId="{F32EE67B-6790-59D1-5072-1DF7F6453BD0}"/>
          </ac:picMkLst>
        </pc:picChg>
      </pc:sldChg>
      <pc:sldChg chg="addSp modSp">
        <pc:chgData name="SHAIK AAKHIL" userId="cc1fac4607ee477f" providerId="LiveId" clId="{79275220-9487-4E8B-85BC-A4D429030CCB}" dt="2024-11-01T06:12:55.828" v="3"/>
        <pc:sldMkLst>
          <pc:docMk/>
          <pc:sldMk cId="0" sldId="259"/>
        </pc:sldMkLst>
        <pc:picChg chg="add mod">
          <ac:chgData name="SHAIK AAKHIL" userId="cc1fac4607ee477f" providerId="LiveId" clId="{79275220-9487-4E8B-85BC-A4D429030CCB}" dt="2024-11-01T06:12:55.828" v="3"/>
          <ac:picMkLst>
            <pc:docMk/>
            <pc:sldMk cId="0" sldId="259"/>
            <ac:picMk id="5" creationId="{EC6844CF-8538-1786-5112-9C21467A0E17}"/>
          </ac:picMkLst>
        </pc:picChg>
      </pc:sldChg>
      <pc:sldChg chg="addSp modSp">
        <pc:chgData name="SHAIK AAKHIL" userId="cc1fac4607ee477f" providerId="LiveId" clId="{79275220-9487-4E8B-85BC-A4D429030CCB}" dt="2024-11-01T06:12:55.828" v="3"/>
        <pc:sldMkLst>
          <pc:docMk/>
          <pc:sldMk cId="0" sldId="260"/>
        </pc:sldMkLst>
        <pc:picChg chg="add mod">
          <ac:chgData name="SHAIK AAKHIL" userId="cc1fac4607ee477f" providerId="LiveId" clId="{79275220-9487-4E8B-85BC-A4D429030CCB}" dt="2024-11-01T06:12:55.828" v="3"/>
          <ac:picMkLst>
            <pc:docMk/>
            <pc:sldMk cId="0" sldId="260"/>
            <ac:picMk id="2" creationId="{B970005B-77F5-AEAB-406D-A3E868A10337}"/>
          </ac:picMkLst>
        </pc:picChg>
      </pc:sldChg>
      <pc:sldChg chg="addSp modSp">
        <pc:chgData name="SHAIK AAKHIL" userId="cc1fac4607ee477f" providerId="LiveId" clId="{79275220-9487-4E8B-85BC-A4D429030CCB}" dt="2024-11-01T06:12:55.828" v="3"/>
        <pc:sldMkLst>
          <pc:docMk/>
          <pc:sldMk cId="0" sldId="261"/>
        </pc:sldMkLst>
        <pc:picChg chg="add mod">
          <ac:chgData name="SHAIK AAKHIL" userId="cc1fac4607ee477f" providerId="LiveId" clId="{79275220-9487-4E8B-85BC-A4D429030CCB}" dt="2024-11-01T06:12:55.828" v="3"/>
          <ac:picMkLst>
            <pc:docMk/>
            <pc:sldMk cId="0" sldId="261"/>
            <ac:picMk id="4" creationId="{90E74F8F-1E84-7DC3-5D96-FD91CED0544B}"/>
          </ac:picMkLst>
        </pc:picChg>
      </pc:sldChg>
      <pc:sldChg chg="addSp modSp">
        <pc:chgData name="SHAIK AAKHIL" userId="cc1fac4607ee477f" providerId="LiveId" clId="{79275220-9487-4E8B-85BC-A4D429030CCB}" dt="2024-11-01T06:12:55.828" v="3"/>
        <pc:sldMkLst>
          <pc:docMk/>
          <pc:sldMk cId="0" sldId="262"/>
        </pc:sldMkLst>
        <pc:picChg chg="add mod">
          <ac:chgData name="SHAIK AAKHIL" userId="cc1fac4607ee477f" providerId="LiveId" clId="{79275220-9487-4E8B-85BC-A4D429030CCB}" dt="2024-11-01T06:12:55.828" v="3"/>
          <ac:picMkLst>
            <pc:docMk/>
            <pc:sldMk cId="0" sldId="262"/>
            <ac:picMk id="2" creationId="{F9C98793-4B05-951F-2A73-3BF57BA76285}"/>
          </ac:picMkLst>
        </pc:picChg>
      </pc:sldChg>
      <pc:sldChg chg="addSp modSp">
        <pc:chgData name="SHAIK AAKHIL" userId="cc1fac4607ee477f" providerId="LiveId" clId="{79275220-9487-4E8B-85BC-A4D429030CCB}" dt="2024-11-01T06:12:55.828" v="3"/>
        <pc:sldMkLst>
          <pc:docMk/>
          <pc:sldMk cId="0" sldId="263"/>
        </pc:sldMkLst>
        <pc:picChg chg="add mod">
          <ac:chgData name="SHAIK AAKHIL" userId="cc1fac4607ee477f" providerId="LiveId" clId="{79275220-9487-4E8B-85BC-A4D429030CCB}" dt="2024-11-01T06:12:55.828" v="3"/>
          <ac:picMkLst>
            <pc:docMk/>
            <pc:sldMk cId="0" sldId="263"/>
            <ac:picMk id="5" creationId="{990ACFEB-F63D-5239-69A4-BA589E5A8A65}"/>
          </ac:picMkLst>
        </pc:picChg>
      </pc:sldChg>
      <pc:sldChg chg="addSp modSp">
        <pc:chgData name="SHAIK AAKHIL" userId="cc1fac4607ee477f" providerId="LiveId" clId="{79275220-9487-4E8B-85BC-A4D429030CCB}" dt="2024-11-01T06:12:55.828" v="3"/>
        <pc:sldMkLst>
          <pc:docMk/>
          <pc:sldMk cId="0" sldId="264"/>
        </pc:sldMkLst>
        <pc:picChg chg="add mod">
          <ac:chgData name="SHAIK AAKHIL" userId="cc1fac4607ee477f" providerId="LiveId" clId="{79275220-9487-4E8B-85BC-A4D429030CCB}" dt="2024-11-01T06:12:55.828" v="3"/>
          <ac:picMkLst>
            <pc:docMk/>
            <pc:sldMk cId="0" sldId="264"/>
            <ac:picMk id="2" creationId="{C368907E-67A4-3B96-5C11-2DF06640F423}"/>
          </ac:picMkLst>
        </pc:picChg>
      </pc:sldChg>
      <pc:sldChg chg="addSp modSp">
        <pc:chgData name="SHAIK AAKHIL" userId="cc1fac4607ee477f" providerId="LiveId" clId="{79275220-9487-4E8B-85BC-A4D429030CCB}" dt="2024-11-01T06:12:55.828" v="3"/>
        <pc:sldMkLst>
          <pc:docMk/>
          <pc:sldMk cId="0" sldId="265"/>
        </pc:sldMkLst>
        <pc:picChg chg="add mod">
          <ac:chgData name="SHAIK AAKHIL" userId="cc1fac4607ee477f" providerId="LiveId" clId="{79275220-9487-4E8B-85BC-A4D429030CCB}" dt="2024-11-01T06:12:55.828" v="3"/>
          <ac:picMkLst>
            <pc:docMk/>
            <pc:sldMk cId="0" sldId="265"/>
            <ac:picMk id="5" creationId="{38030EBD-9C5C-AFB2-177A-BCD3F56B1645}"/>
          </ac:picMkLst>
        </pc:picChg>
      </pc:sldChg>
      <pc:sldChg chg="addSp modSp">
        <pc:chgData name="SHAIK AAKHIL" userId="cc1fac4607ee477f" providerId="LiveId" clId="{79275220-9487-4E8B-85BC-A4D429030CCB}" dt="2024-11-01T06:12:55.828" v="3"/>
        <pc:sldMkLst>
          <pc:docMk/>
          <pc:sldMk cId="0" sldId="267"/>
        </pc:sldMkLst>
        <pc:picChg chg="add mod">
          <ac:chgData name="SHAIK AAKHIL" userId="cc1fac4607ee477f" providerId="LiveId" clId="{79275220-9487-4E8B-85BC-A4D429030CCB}" dt="2024-11-01T06:12:55.828" v="3"/>
          <ac:picMkLst>
            <pc:docMk/>
            <pc:sldMk cId="0" sldId="267"/>
            <ac:picMk id="2" creationId="{4368721A-449A-11DC-133C-92B9AF4C6796}"/>
          </ac:picMkLst>
        </pc:picChg>
      </pc:sldChg>
      <pc:sldChg chg="addSp modSp">
        <pc:chgData name="SHAIK AAKHIL" userId="cc1fac4607ee477f" providerId="LiveId" clId="{79275220-9487-4E8B-85BC-A4D429030CCB}" dt="2024-11-01T06:12:55.828" v="3"/>
        <pc:sldMkLst>
          <pc:docMk/>
          <pc:sldMk cId="0" sldId="268"/>
        </pc:sldMkLst>
        <pc:picChg chg="add mod">
          <ac:chgData name="SHAIK AAKHIL" userId="cc1fac4607ee477f" providerId="LiveId" clId="{79275220-9487-4E8B-85BC-A4D429030CCB}" dt="2024-11-01T06:12:55.828" v="3"/>
          <ac:picMkLst>
            <pc:docMk/>
            <pc:sldMk cId="0" sldId="268"/>
            <ac:picMk id="2" creationId="{A2BBD237-8250-891D-1A5C-E394AF059130}"/>
          </ac:picMkLst>
        </pc:picChg>
      </pc:sldChg>
      <pc:sldChg chg="addSp modSp">
        <pc:chgData name="SHAIK AAKHIL" userId="cc1fac4607ee477f" providerId="LiveId" clId="{79275220-9487-4E8B-85BC-A4D429030CCB}" dt="2024-11-01T06:12:55.828" v="3"/>
        <pc:sldMkLst>
          <pc:docMk/>
          <pc:sldMk cId="0" sldId="269"/>
        </pc:sldMkLst>
        <pc:picChg chg="add mod">
          <ac:chgData name="SHAIK AAKHIL" userId="cc1fac4607ee477f" providerId="LiveId" clId="{79275220-9487-4E8B-85BC-A4D429030CCB}" dt="2024-11-01T06:12:55.828" v="3"/>
          <ac:picMkLst>
            <pc:docMk/>
            <pc:sldMk cId="0" sldId="269"/>
            <ac:picMk id="2" creationId="{798A651F-5825-4E7C-0EDB-809E9200C1B0}"/>
          </ac:picMkLst>
        </pc:picChg>
      </pc:sldChg>
      <pc:sldChg chg="addSp modSp">
        <pc:chgData name="SHAIK AAKHIL" userId="cc1fac4607ee477f" providerId="LiveId" clId="{79275220-9487-4E8B-85BC-A4D429030CCB}" dt="2024-11-01T06:12:55.828" v="3"/>
        <pc:sldMkLst>
          <pc:docMk/>
          <pc:sldMk cId="0" sldId="270"/>
        </pc:sldMkLst>
        <pc:picChg chg="add mod">
          <ac:chgData name="SHAIK AAKHIL" userId="cc1fac4607ee477f" providerId="LiveId" clId="{79275220-9487-4E8B-85BC-A4D429030CCB}" dt="2024-11-01T06:12:55.828" v="3"/>
          <ac:picMkLst>
            <pc:docMk/>
            <pc:sldMk cId="0" sldId="270"/>
            <ac:picMk id="2" creationId="{D034A4BE-0FAD-B818-A473-768E9DFE70F2}"/>
          </ac:picMkLst>
        </pc:picChg>
      </pc:sldChg>
      <pc:sldChg chg="addSp modSp">
        <pc:chgData name="SHAIK AAKHIL" userId="cc1fac4607ee477f" providerId="LiveId" clId="{79275220-9487-4E8B-85BC-A4D429030CCB}" dt="2024-11-01T06:12:55.828" v="3"/>
        <pc:sldMkLst>
          <pc:docMk/>
          <pc:sldMk cId="0" sldId="271"/>
        </pc:sldMkLst>
        <pc:picChg chg="add mod">
          <ac:chgData name="SHAIK AAKHIL" userId="cc1fac4607ee477f" providerId="LiveId" clId="{79275220-9487-4E8B-85BC-A4D429030CCB}" dt="2024-11-01T06:12:55.828" v="3"/>
          <ac:picMkLst>
            <pc:docMk/>
            <pc:sldMk cId="0" sldId="271"/>
            <ac:picMk id="2" creationId="{A2A4A4A5-43F6-418A-9577-F06B91862057}"/>
          </ac:picMkLst>
        </pc:picChg>
      </pc:sldChg>
      <pc:sldChg chg="addSp modSp">
        <pc:chgData name="SHAIK AAKHIL" userId="cc1fac4607ee477f" providerId="LiveId" clId="{79275220-9487-4E8B-85BC-A4D429030CCB}" dt="2024-11-01T06:12:55.828" v="3"/>
        <pc:sldMkLst>
          <pc:docMk/>
          <pc:sldMk cId="0" sldId="272"/>
        </pc:sldMkLst>
        <pc:picChg chg="add mod">
          <ac:chgData name="SHAIK AAKHIL" userId="cc1fac4607ee477f" providerId="LiveId" clId="{79275220-9487-4E8B-85BC-A4D429030CCB}" dt="2024-11-01T06:12:55.828" v="3"/>
          <ac:picMkLst>
            <pc:docMk/>
            <pc:sldMk cId="0" sldId="272"/>
            <ac:picMk id="2" creationId="{D8E1BA3E-46B3-77E7-9B53-AAC24B0D28F2}"/>
          </ac:picMkLst>
        </pc:picChg>
      </pc:sldChg>
      <pc:sldChg chg="addSp modSp">
        <pc:chgData name="SHAIK AAKHIL" userId="cc1fac4607ee477f" providerId="LiveId" clId="{79275220-9487-4E8B-85BC-A4D429030CCB}" dt="2024-11-01T06:12:55.828" v="3"/>
        <pc:sldMkLst>
          <pc:docMk/>
          <pc:sldMk cId="0" sldId="273"/>
        </pc:sldMkLst>
        <pc:picChg chg="add mod">
          <ac:chgData name="SHAIK AAKHIL" userId="cc1fac4607ee477f" providerId="LiveId" clId="{79275220-9487-4E8B-85BC-A4D429030CCB}" dt="2024-11-01T06:12:55.828" v="3"/>
          <ac:picMkLst>
            <pc:docMk/>
            <pc:sldMk cId="0" sldId="273"/>
            <ac:picMk id="4" creationId="{46992180-1874-C07D-4AEC-A6C92A55C249}"/>
          </ac:picMkLst>
        </pc:picChg>
      </pc:sldChg>
      <pc:sldChg chg="addSp modSp">
        <pc:chgData name="SHAIK AAKHIL" userId="cc1fac4607ee477f" providerId="LiveId" clId="{79275220-9487-4E8B-85BC-A4D429030CCB}" dt="2024-11-01T06:12:55.828" v="3"/>
        <pc:sldMkLst>
          <pc:docMk/>
          <pc:sldMk cId="0" sldId="274"/>
        </pc:sldMkLst>
        <pc:picChg chg="add mod">
          <ac:chgData name="SHAIK AAKHIL" userId="cc1fac4607ee477f" providerId="LiveId" clId="{79275220-9487-4E8B-85BC-A4D429030CCB}" dt="2024-11-01T06:12:55.828" v="3"/>
          <ac:picMkLst>
            <pc:docMk/>
            <pc:sldMk cId="0" sldId="274"/>
            <ac:picMk id="2" creationId="{DDE7C8C5-3A49-85EB-1A21-0F6447619735}"/>
          </ac:picMkLst>
        </pc:picChg>
      </pc:sldChg>
      <pc:sldChg chg="addSp modSp">
        <pc:chgData name="SHAIK AAKHIL" userId="cc1fac4607ee477f" providerId="LiveId" clId="{79275220-9487-4E8B-85BC-A4D429030CCB}" dt="2024-11-01T06:12:55.828" v="3"/>
        <pc:sldMkLst>
          <pc:docMk/>
          <pc:sldMk cId="0" sldId="275"/>
        </pc:sldMkLst>
        <pc:picChg chg="add mod">
          <ac:chgData name="SHAIK AAKHIL" userId="cc1fac4607ee477f" providerId="LiveId" clId="{79275220-9487-4E8B-85BC-A4D429030CCB}" dt="2024-11-01T06:12:55.828" v="3"/>
          <ac:picMkLst>
            <pc:docMk/>
            <pc:sldMk cId="0" sldId="275"/>
            <ac:picMk id="4" creationId="{A06AFA12-FD38-6F00-B839-C90FDA1170D6}"/>
          </ac:picMkLst>
        </pc:picChg>
      </pc:sldChg>
      <pc:sldChg chg="addSp modSp">
        <pc:chgData name="SHAIK AAKHIL" userId="cc1fac4607ee477f" providerId="LiveId" clId="{79275220-9487-4E8B-85BC-A4D429030CCB}" dt="2024-11-01T06:12:55.828" v="3"/>
        <pc:sldMkLst>
          <pc:docMk/>
          <pc:sldMk cId="0" sldId="276"/>
        </pc:sldMkLst>
        <pc:picChg chg="add mod">
          <ac:chgData name="SHAIK AAKHIL" userId="cc1fac4607ee477f" providerId="LiveId" clId="{79275220-9487-4E8B-85BC-A4D429030CCB}" dt="2024-11-01T06:12:55.828" v="3"/>
          <ac:picMkLst>
            <pc:docMk/>
            <pc:sldMk cId="0" sldId="276"/>
            <ac:picMk id="5" creationId="{083D0B08-5D24-50D7-71C3-474DF7CBD6C9}"/>
          </ac:picMkLst>
        </pc:picChg>
      </pc:sldChg>
      <pc:sldChg chg="addSp modSp">
        <pc:chgData name="SHAIK AAKHIL" userId="cc1fac4607ee477f" providerId="LiveId" clId="{79275220-9487-4E8B-85BC-A4D429030CCB}" dt="2024-11-01T06:12:55.828" v="3"/>
        <pc:sldMkLst>
          <pc:docMk/>
          <pc:sldMk cId="0" sldId="277"/>
        </pc:sldMkLst>
        <pc:picChg chg="add mod">
          <ac:chgData name="SHAIK AAKHIL" userId="cc1fac4607ee477f" providerId="LiveId" clId="{79275220-9487-4E8B-85BC-A4D429030CCB}" dt="2024-11-01T06:12:55.828" v="3"/>
          <ac:picMkLst>
            <pc:docMk/>
            <pc:sldMk cId="0" sldId="277"/>
            <ac:picMk id="2" creationId="{56BFACA5-A64A-80F5-943A-0FC44A097FA9}"/>
          </ac:picMkLst>
        </pc:picChg>
      </pc:sldChg>
      <pc:sldChg chg="addSp modSp">
        <pc:chgData name="SHAIK AAKHIL" userId="cc1fac4607ee477f" providerId="LiveId" clId="{79275220-9487-4E8B-85BC-A4D429030CCB}" dt="2024-11-01T06:12:55.828" v="3"/>
        <pc:sldMkLst>
          <pc:docMk/>
          <pc:sldMk cId="0" sldId="278"/>
        </pc:sldMkLst>
        <pc:picChg chg="add mod">
          <ac:chgData name="SHAIK AAKHIL" userId="cc1fac4607ee477f" providerId="LiveId" clId="{79275220-9487-4E8B-85BC-A4D429030CCB}" dt="2024-11-01T06:12:55.828" v="3"/>
          <ac:picMkLst>
            <pc:docMk/>
            <pc:sldMk cId="0" sldId="278"/>
            <ac:picMk id="4" creationId="{C5A2C3E0-5A60-001F-1DB2-03C8FCDCB0D9}"/>
          </ac:picMkLst>
        </pc:picChg>
      </pc:sldChg>
      <pc:sldChg chg="addSp modSp">
        <pc:chgData name="SHAIK AAKHIL" userId="cc1fac4607ee477f" providerId="LiveId" clId="{79275220-9487-4E8B-85BC-A4D429030CCB}" dt="2024-11-01T06:12:55.828" v="3"/>
        <pc:sldMkLst>
          <pc:docMk/>
          <pc:sldMk cId="0" sldId="279"/>
        </pc:sldMkLst>
        <pc:picChg chg="add mod">
          <ac:chgData name="SHAIK AAKHIL" userId="cc1fac4607ee477f" providerId="LiveId" clId="{79275220-9487-4E8B-85BC-A4D429030CCB}" dt="2024-11-01T06:12:55.828" v="3"/>
          <ac:picMkLst>
            <pc:docMk/>
            <pc:sldMk cId="0" sldId="279"/>
            <ac:picMk id="2" creationId="{3BDD740C-ED3F-2ABD-9450-8DCDFFA60A16}"/>
          </ac:picMkLst>
        </pc:picChg>
      </pc:sldChg>
      <pc:sldChg chg="addSp modSp">
        <pc:chgData name="SHAIK AAKHIL" userId="cc1fac4607ee477f" providerId="LiveId" clId="{79275220-9487-4E8B-85BC-A4D429030CCB}" dt="2024-11-01T06:12:55.828" v="3"/>
        <pc:sldMkLst>
          <pc:docMk/>
          <pc:sldMk cId="0" sldId="280"/>
        </pc:sldMkLst>
        <pc:picChg chg="add mod">
          <ac:chgData name="SHAIK AAKHIL" userId="cc1fac4607ee477f" providerId="LiveId" clId="{79275220-9487-4E8B-85BC-A4D429030CCB}" dt="2024-11-01T06:12:55.828" v="3"/>
          <ac:picMkLst>
            <pc:docMk/>
            <pc:sldMk cId="0" sldId="280"/>
            <ac:picMk id="2" creationId="{2A9D1FB8-DB3E-7059-1DB4-80A89CB74EF8}"/>
          </ac:picMkLst>
        </pc:picChg>
      </pc:sldChg>
      <pc:sldChg chg="addSp modSp">
        <pc:chgData name="SHAIK AAKHIL" userId="cc1fac4607ee477f" providerId="LiveId" clId="{79275220-9487-4E8B-85BC-A4D429030CCB}" dt="2024-11-01T06:12:55.828" v="3"/>
        <pc:sldMkLst>
          <pc:docMk/>
          <pc:sldMk cId="0" sldId="281"/>
        </pc:sldMkLst>
        <pc:picChg chg="add mod">
          <ac:chgData name="SHAIK AAKHIL" userId="cc1fac4607ee477f" providerId="LiveId" clId="{79275220-9487-4E8B-85BC-A4D429030CCB}" dt="2024-11-01T06:12:55.828" v="3"/>
          <ac:picMkLst>
            <pc:docMk/>
            <pc:sldMk cId="0" sldId="281"/>
            <ac:picMk id="2" creationId="{9F0D0EC1-411C-A6C6-D55D-049AE7088253}"/>
          </ac:picMkLst>
        </pc:picChg>
      </pc:sldChg>
      <pc:sldChg chg="addSp modSp">
        <pc:chgData name="SHAIK AAKHIL" userId="cc1fac4607ee477f" providerId="LiveId" clId="{79275220-9487-4E8B-85BC-A4D429030CCB}" dt="2024-11-01T06:12:55.828" v="3"/>
        <pc:sldMkLst>
          <pc:docMk/>
          <pc:sldMk cId="0" sldId="282"/>
        </pc:sldMkLst>
        <pc:picChg chg="add mod">
          <ac:chgData name="SHAIK AAKHIL" userId="cc1fac4607ee477f" providerId="LiveId" clId="{79275220-9487-4E8B-85BC-A4D429030CCB}" dt="2024-11-01T06:12:55.828" v="3"/>
          <ac:picMkLst>
            <pc:docMk/>
            <pc:sldMk cId="0" sldId="282"/>
            <ac:picMk id="2" creationId="{04C2E2B3-B347-5756-F8AF-02FD630CAABE}"/>
          </ac:picMkLst>
        </pc:picChg>
      </pc:sldChg>
      <pc:sldChg chg="addSp modSp">
        <pc:chgData name="SHAIK AAKHIL" userId="cc1fac4607ee477f" providerId="LiveId" clId="{79275220-9487-4E8B-85BC-A4D429030CCB}" dt="2024-11-01T06:12:55.828" v="3"/>
        <pc:sldMkLst>
          <pc:docMk/>
          <pc:sldMk cId="0" sldId="283"/>
        </pc:sldMkLst>
        <pc:picChg chg="add mod">
          <ac:chgData name="SHAIK AAKHIL" userId="cc1fac4607ee477f" providerId="LiveId" clId="{79275220-9487-4E8B-85BC-A4D429030CCB}" dt="2024-11-01T06:12:55.828" v="3"/>
          <ac:picMkLst>
            <pc:docMk/>
            <pc:sldMk cId="0" sldId="283"/>
            <ac:picMk id="2" creationId="{C33F25C0-053F-7FBA-828E-D1E145C9109F}"/>
          </ac:picMkLst>
        </pc:picChg>
      </pc:sldChg>
      <pc:sldChg chg="addSp modSp">
        <pc:chgData name="SHAIK AAKHIL" userId="cc1fac4607ee477f" providerId="LiveId" clId="{79275220-9487-4E8B-85BC-A4D429030CCB}" dt="2024-11-01T06:12:55.828" v="3"/>
        <pc:sldMkLst>
          <pc:docMk/>
          <pc:sldMk cId="0" sldId="284"/>
        </pc:sldMkLst>
        <pc:picChg chg="add mod">
          <ac:chgData name="SHAIK AAKHIL" userId="cc1fac4607ee477f" providerId="LiveId" clId="{79275220-9487-4E8B-85BC-A4D429030CCB}" dt="2024-11-01T06:12:55.828" v="3"/>
          <ac:picMkLst>
            <pc:docMk/>
            <pc:sldMk cId="0" sldId="284"/>
            <ac:picMk id="2" creationId="{418C4B96-DBAC-FA83-9A58-A54FADA4C051}"/>
          </ac:picMkLst>
        </pc:picChg>
      </pc:sldChg>
      <pc:sldChg chg="addSp modSp">
        <pc:chgData name="SHAIK AAKHIL" userId="cc1fac4607ee477f" providerId="LiveId" clId="{79275220-9487-4E8B-85BC-A4D429030CCB}" dt="2024-11-01T06:12:55.828" v="3"/>
        <pc:sldMkLst>
          <pc:docMk/>
          <pc:sldMk cId="0" sldId="285"/>
        </pc:sldMkLst>
        <pc:picChg chg="add mod">
          <ac:chgData name="SHAIK AAKHIL" userId="cc1fac4607ee477f" providerId="LiveId" clId="{79275220-9487-4E8B-85BC-A4D429030CCB}" dt="2024-11-01T06:12:55.828" v="3"/>
          <ac:picMkLst>
            <pc:docMk/>
            <pc:sldMk cId="0" sldId="285"/>
            <ac:picMk id="2" creationId="{1125D3EB-C8D2-5EA0-91D7-D1FA5B76F7E7}"/>
          </ac:picMkLst>
        </pc:picChg>
      </pc:sldChg>
      <pc:sldChg chg="addSp modSp">
        <pc:chgData name="SHAIK AAKHIL" userId="cc1fac4607ee477f" providerId="LiveId" clId="{79275220-9487-4E8B-85BC-A4D429030CCB}" dt="2024-11-01T06:12:55.828" v="3"/>
        <pc:sldMkLst>
          <pc:docMk/>
          <pc:sldMk cId="0" sldId="286"/>
        </pc:sldMkLst>
        <pc:picChg chg="add mod">
          <ac:chgData name="SHAIK AAKHIL" userId="cc1fac4607ee477f" providerId="LiveId" clId="{79275220-9487-4E8B-85BC-A4D429030CCB}" dt="2024-11-01T06:12:55.828" v="3"/>
          <ac:picMkLst>
            <pc:docMk/>
            <pc:sldMk cId="0" sldId="286"/>
            <ac:picMk id="2" creationId="{BE4AD4A1-3A22-0D8C-8171-D93E69A7E6C9}"/>
          </ac:picMkLst>
        </pc:picChg>
      </pc:sldChg>
      <pc:sldChg chg="addSp modSp">
        <pc:chgData name="SHAIK AAKHIL" userId="cc1fac4607ee477f" providerId="LiveId" clId="{79275220-9487-4E8B-85BC-A4D429030CCB}" dt="2024-11-01T06:12:55.828" v="3"/>
        <pc:sldMkLst>
          <pc:docMk/>
          <pc:sldMk cId="0" sldId="287"/>
        </pc:sldMkLst>
        <pc:picChg chg="add mod">
          <ac:chgData name="SHAIK AAKHIL" userId="cc1fac4607ee477f" providerId="LiveId" clId="{79275220-9487-4E8B-85BC-A4D429030CCB}" dt="2024-11-01T06:12:55.828" v="3"/>
          <ac:picMkLst>
            <pc:docMk/>
            <pc:sldMk cId="0" sldId="287"/>
            <ac:picMk id="4" creationId="{A51DC400-AF40-BC62-436A-1CB1B7F32FA3}"/>
          </ac:picMkLst>
        </pc:picChg>
      </pc:sldChg>
      <pc:sldChg chg="addSp modSp">
        <pc:chgData name="SHAIK AAKHIL" userId="cc1fac4607ee477f" providerId="LiveId" clId="{79275220-9487-4E8B-85BC-A4D429030CCB}" dt="2024-11-01T06:12:55.828" v="3"/>
        <pc:sldMkLst>
          <pc:docMk/>
          <pc:sldMk cId="0" sldId="288"/>
        </pc:sldMkLst>
        <pc:picChg chg="add mod">
          <ac:chgData name="SHAIK AAKHIL" userId="cc1fac4607ee477f" providerId="LiveId" clId="{79275220-9487-4E8B-85BC-A4D429030CCB}" dt="2024-11-01T06:12:55.828" v="3"/>
          <ac:picMkLst>
            <pc:docMk/>
            <pc:sldMk cId="0" sldId="288"/>
            <ac:picMk id="2" creationId="{6F7B9F6D-5E96-4AA7-2330-2FD6D206E0A4}"/>
          </ac:picMkLst>
        </pc:picChg>
      </pc:sldChg>
      <pc:sldChg chg="addSp modSp">
        <pc:chgData name="SHAIK AAKHIL" userId="cc1fac4607ee477f" providerId="LiveId" clId="{79275220-9487-4E8B-85BC-A4D429030CCB}" dt="2024-11-01T06:12:55.828" v="3"/>
        <pc:sldMkLst>
          <pc:docMk/>
          <pc:sldMk cId="0" sldId="289"/>
        </pc:sldMkLst>
        <pc:picChg chg="add mod">
          <ac:chgData name="SHAIK AAKHIL" userId="cc1fac4607ee477f" providerId="LiveId" clId="{79275220-9487-4E8B-85BC-A4D429030CCB}" dt="2024-11-01T06:12:55.828" v="3"/>
          <ac:picMkLst>
            <pc:docMk/>
            <pc:sldMk cId="0" sldId="289"/>
            <ac:picMk id="2" creationId="{175B49B9-1246-38AD-B2A0-1D381DF241D3}"/>
          </ac:picMkLst>
        </pc:picChg>
      </pc:sldChg>
      <pc:sldChg chg="addSp modSp">
        <pc:chgData name="SHAIK AAKHIL" userId="cc1fac4607ee477f" providerId="LiveId" clId="{79275220-9487-4E8B-85BC-A4D429030CCB}" dt="2024-11-01T06:12:55.828" v="3"/>
        <pc:sldMkLst>
          <pc:docMk/>
          <pc:sldMk cId="0" sldId="290"/>
        </pc:sldMkLst>
        <pc:picChg chg="add mod">
          <ac:chgData name="SHAIK AAKHIL" userId="cc1fac4607ee477f" providerId="LiveId" clId="{79275220-9487-4E8B-85BC-A4D429030CCB}" dt="2024-11-01T06:12:55.828" v="3"/>
          <ac:picMkLst>
            <pc:docMk/>
            <pc:sldMk cId="0" sldId="290"/>
            <ac:picMk id="2" creationId="{45088C5D-90CC-4576-9247-DB9EE53DD91F}"/>
          </ac:picMkLst>
        </pc:picChg>
      </pc:sldChg>
      <pc:sldChg chg="addSp modSp">
        <pc:chgData name="SHAIK AAKHIL" userId="cc1fac4607ee477f" providerId="LiveId" clId="{79275220-9487-4E8B-85BC-A4D429030CCB}" dt="2024-11-01T06:12:55.828" v="3"/>
        <pc:sldMkLst>
          <pc:docMk/>
          <pc:sldMk cId="0" sldId="291"/>
        </pc:sldMkLst>
        <pc:picChg chg="add mod">
          <ac:chgData name="SHAIK AAKHIL" userId="cc1fac4607ee477f" providerId="LiveId" clId="{79275220-9487-4E8B-85BC-A4D429030CCB}" dt="2024-11-01T06:12:55.828" v="3"/>
          <ac:picMkLst>
            <pc:docMk/>
            <pc:sldMk cId="0" sldId="291"/>
            <ac:picMk id="2" creationId="{14BCCA9B-4CE8-C8C8-5F11-072530E8D1C6}"/>
          </ac:picMkLst>
        </pc:picChg>
      </pc:sldChg>
      <pc:sldChg chg="addSp modSp">
        <pc:chgData name="SHAIK AAKHIL" userId="cc1fac4607ee477f" providerId="LiveId" clId="{79275220-9487-4E8B-85BC-A4D429030CCB}" dt="2024-11-01T06:12:55.828" v="3"/>
        <pc:sldMkLst>
          <pc:docMk/>
          <pc:sldMk cId="0" sldId="292"/>
        </pc:sldMkLst>
        <pc:picChg chg="add mod">
          <ac:chgData name="SHAIK AAKHIL" userId="cc1fac4607ee477f" providerId="LiveId" clId="{79275220-9487-4E8B-85BC-A4D429030CCB}" dt="2024-11-01T06:12:55.828" v="3"/>
          <ac:picMkLst>
            <pc:docMk/>
            <pc:sldMk cId="0" sldId="292"/>
            <ac:picMk id="2" creationId="{0BC892B9-EA16-4478-4580-CA56237EF013}"/>
          </ac:picMkLst>
        </pc:picChg>
      </pc:sldChg>
      <pc:sldChg chg="addSp modSp">
        <pc:chgData name="SHAIK AAKHIL" userId="cc1fac4607ee477f" providerId="LiveId" clId="{79275220-9487-4E8B-85BC-A4D429030CCB}" dt="2024-11-01T06:12:55.828" v="3"/>
        <pc:sldMkLst>
          <pc:docMk/>
          <pc:sldMk cId="0" sldId="293"/>
        </pc:sldMkLst>
        <pc:picChg chg="add mod">
          <ac:chgData name="SHAIK AAKHIL" userId="cc1fac4607ee477f" providerId="LiveId" clId="{79275220-9487-4E8B-85BC-A4D429030CCB}" dt="2024-11-01T06:12:55.828" v="3"/>
          <ac:picMkLst>
            <pc:docMk/>
            <pc:sldMk cId="0" sldId="293"/>
            <ac:picMk id="2" creationId="{88173EF7-8F22-A966-D775-C7357A371D60}"/>
          </ac:picMkLst>
        </pc:picChg>
      </pc:sldChg>
      <pc:sldChg chg="addSp modSp">
        <pc:chgData name="SHAIK AAKHIL" userId="cc1fac4607ee477f" providerId="LiveId" clId="{79275220-9487-4E8B-85BC-A4D429030CCB}" dt="2024-11-01T06:12:55.828" v="3"/>
        <pc:sldMkLst>
          <pc:docMk/>
          <pc:sldMk cId="0" sldId="294"/>
        </pc:sldMkLst>
        <pc:picChg chg="add mod">
          <ac:chgData name="SHAIK AAKHIL" userId="cc1fac4607ee477f" providerId="LiveId" clId="{79275220-9487-4E8B-85BC-A4D429030CCB}" dt="2024-11-01T06:12:55.828" v="3"/>
          <ac:picMkLst>
            <pc:docMk/>
            <pc:sldMk cId="0" sldId="294"/>
            <ac:picMk id="2" creationId="{C307952E-3E43-3A3C-DC9D-A3685DA10CD7}"/>
          </ac:picMkLst>
        </pc:picChg>
      </pc:sldChg>
      <pc:sldChg chg="addSp modSp">
        <pc:chgData name="SHAIK AAKHIL" userId="cc1fac4607ee477f" providerId="LiveId" clId="{79275220-9487-4E8B-85BC-A4D429030CCB}" dt="2024-11-01T06:12:55.828" v="3"/>
        <pc:sldMkLst>
          <pc:docMk/>
          <pc:sldMk cId="0" sldId="295"/>
        </pc:sldMkLst>
        <pc:picChg chg="add mod">
          <ac:chgData name="SHAIK AAKHIL" userId="cc1fac4607ee477f" providerId="LiveId" clId="{79275220-9487-4E8B-85BC-A4D429030CCB}" dt="2024-11-01T06:12:55.828" v="3"/>
          <ac:picMkLst>
            <pc:docMk/>
            <pc:sldMk cId="0" sldId="295"/>
            <ac:picMk id="2" creationId="{91C69BF2-0FD7-2C3E-C971-5FB2DEAD533E}"/>
          </ac:picMkLst>
        </pc:picChg>
      </pc:sldChg>
      <pc:sldChg chg="addSp modSp">
        <pc:chgData name="SHAIK AAKHIL" userId="cc1fac4607ee477f" providerId="LiveId" clId="{79275220-9487-4E8B-85BC-A4D429030CCB}" dt="2024-11-01T06:12:55.828" v="3"/>
        <pc:sldMkLst>
          <pc:docMk/>
          <pc:sldMk cId="0" sldId="296"/>
        </pc:sldMkLst>
        <pc:picChg chg="add mod">
          <ac:chgData name="SHAIK AAKHIL" userId="cc1fac4607ee477f" providerId="LiveId" clId="{79275220-9487-4E8B-85BC-A4D429030CCB}" dt="2024-11-01T06:12:55.828" v="3"/>
          <ac:picMkLst>
            <pc:docMk/>
            <pc:sldMk cId="0" sldId="296"/>
            <ac:picMk id="2" creationId="{0E40CA49-E30B-FCC1-6E47-7670C19D7738}"/>
          </ac:picMkLst>
        </pc:picChg>
      </pc:sldChg>
      <pc:sldChg chg="addSp modSp">
        <pc:chgData name="SHAIK AAKHIL" userId="cc1fac4607ee477f" providerId="LiveId" clId="{79275220-9487-4E8B-85BC-A4D429030CCB}" dt="2024-11-01T06:12:55.828" v="3"/>
        <pc:sldMkLst>
          <pc:docMk/>
          <pc:sldMk cId="0" sldId="297"/>
        </pc:sldMkLst>
        <pc:picChg chg="add mod">
          <ac:chgData name="SHAIK AAKHIL" userId="cc1fac4607ee477f" providerId="LiveId" clId="{79275220-9487-4E8B-85BC-A4D429030CCB}" dt="2024-11-01T06:12:55.828" v="3"/>
          <ac:picMkLst>
            <pc:docMk/>
            <pc:sldMk cId="0" sldId="297"/>
            <ac:picMk id="2" creationId="{EBF5FAF4-4801-B4B4-96F5-F957E3AD3B9C}"/>
          </ac:picMkLst>
        </pc:picChg>
      </pc:sldChg>
      <pc:sldChg chg="addSp modSp">
        <pc:chgData name="SHAIK AAKHIL" userId="cc1fac4607ee477f" providerId="LiveId" clId="{79275220-9487-4E8B-85BC-A4D429030CCB}" dt="2024-11-01T06:12:55.828" v="3"/>
        <pc:sldMkLst>
          <pc:docMk/>
          <pc:sldMk cId="0" sldId="298"/>
        </pc:sldMkLst>
        <pc:picChg chg="add mod">
          <ac:chgData name="SHAIK AAKHIL" userId="cc1fac4607ee477f" providerId="LiveId" clId="{79275220-9487-4E8B-85BC-A4D429030CCB}" dt="2024-11-01T06:12:55.828" v="3"/>
          <ac:picMkLst>
            <pc:docMk/>
            <pc:sldMk cId="0" sldId="298"/>
            <ac:picMk id="2" creationId="{D0DCD4D7-8059-AD68-55F8-84B52964EE07}"/>
          </ac:picMkLst>
        </pc:picChg>
      </pc:sldChg>
      <pc:sldChg chg="addSp modSp">
        <pc:chgData name="SHAIK AAKHIL" userId="cc1fac4607ee477f" providerId="LiveId" clId="{79275220-9487-4E8B-85BC-A4D429030CCB}" dt="2024-11-01T06:12:55.828" v="3"/>
        <pc:sldMkLst>
          <pc:docMk/>
          <pc:sldMk cId="0" sldId="299"/>
        </pc:sldMkLst>
        <pc:picChg chg="add mod">
          <ac:chgData name="SHAIK AAKHIL" userId="cc1fac4607ee477f" providerId="LiveId" clId="{79275220-9487-4E8B-85BC-A4D429030CCB}" dt="2024-11-01T06:12:55.828" v="3"/>
          <ac:picMkLst>
            <pc:docMk/>
            <pc:sldMk cId="0" sldId="299"/>
            <ac:picMk id="2" creationId="{79027923-8A3E-ADE3-E54D-29DFBE1CD56D}"/>
          </ac:picMkLst>
        </pc:picChg>
      </pc:sldChg>
      <pc:sldChg chg="addSp modSp">
        <pc:chgData name="SHAIK AAKHIL" userId="cc1fac4607ee477f" providerId="LiveId" clId="{79275220-9487-4E8B-85BC-A4D429030CCB}" dt="2024-11-01T06:12:55.828" v="3"/>
        <pc:sldMkLst>
          <pc:docMk/>
          <pc:sldMk cId="0" sldId="300"/>
        </pc:sldMkLst>
        <pc:picChg chg="add mod">
          <ac:chgData name="SHAIK AAKHIL" userId="cc1fac4607ee477f" providerId="LiveId" clId="{79275220-9487-4E8B-85BC-A4D429030CCB}" dt="2024-11-01T06:12:55.828" v="3"/>
          <ac:picMkLst>
            <pc:docMk/>
            <pc:sldMk cId="0" sldId="300"/>
            <ac:picMk id="2" creationId="{BE32A85E-79CA-9A98-73DA-4C630EE9F595}"/>
          </ac:picMkLst>
        </pc:picChg>
      </pc:sldChg>
      <pc:sldChg chg="addSp modSp">
        <pc:chgData name="SHAIK AAKHIL" userId="cc1fac4607ee477f" providerId="LiveId" clId="{79275220-9487-4E8B-85BC-A4D429030CCB}" dt="2024-11-01T06:12:55.828" v="3"/>
        <pc:sldMkLst>
          <pc:docMk/>
          <pc:sldMk cId="0" sldId="301"/>
        </pc:sldMkLst>
        <pc:picChg chg="add mod">
          <ac:chgData name="SHAIK AAKHIL" userId="cc1fac4607ee477f" providerId="LiveId" clId="{79275220-9487-4E8B-85BC-A4D429030CCB}" dt="2024-11-01T06:12:55.828" v="3"/>
          <ac:picMkLst>
            <pc:docMk/>
            <pc:sldMk cId="0" sldId="301"/>
            <ac:picMk id="2" creationId="{743B54E9-3531-434E-DF92-8349E0B86233}"/>
          </ac:picMkLst>
        </pc:picChg>
      </pc:sldChg>
      <pc:sldChg chg="addSp modSp">
        <pc:chgData name="SHAIK AAKHIL" userId="cc1fac4607ee477f" providerId="LiveId" clId="{79275220-9487-4E8B-85BC-A4D429030CCB}" dt="2024-11-01T06:12:55.828" v="3"/>
        <pc:sldMkLst>
          <pc:docMk/>
          <pc:sldMk cId="0" sldId="302"/>
        </pc:sldMkLst>
        <pc:picChg chg="add mod">
          <ac:chgData name="SHAIK AAKHIL" userId="cc1fac4607ee477f" providerId="LiveId" clId="{79275220-9487-4E8B-85BC-A4D429030CCB}" dt="2024-11-01T06:12:55.828" v="3"/>
          <ac:picMkLst>
            <pc:docMk/>
            <pc:sldMk cId="0" sldId="302"/>
            <ac:picMk id="2" creationId="{3F36E577-999D-EFA7-DBFE-24494A99E333}"/>
          </ac:picMkLst>
        </pc:picChg>
      </pc:sldChg>
      <pc:sldChg chg="addSp modSp">
        <pc:chgData name="SHAIK AAKHIL" userId="cc1fac4607ee477f" providerId="LiveId" clId="{79275220-9487-4E8B-85BC-A4D429030CCB}" dt="2024-11-01T06:12:55.828" v="3"/>
        <pc:sldMkLst>
          <pc:docMk/>
          <pc:sldMk cId="0" sldId="304"/>
        </pc:sldMkLst>
        <pc:picChg chg="add mod">
          <ac:chgData name="SHAIK AAKHIL" userId="cc1fac4607ee477f" providerId="LiveId" clId="{79275220-9487-4E8B-85BC-A4D429030CCB}" dt="2024-11-01T06:12:55.828" v="3"/>
          <ac:picMkLst>
            <pc:docMk/>
            <pc:sldMk cId="0" sldId="304"/>
            <ac:picMk id="2" creationId="{4BBE45F1-B152-1238-9336-6F5ACAE4593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B050"/>
                </a:solidFill>
                <a:latin typeface="Bell MT" pitchFamily="18" charset="0"/>
              </a:rPr>
              <a:t>Primary Data</a:t>
            </a:r>
          </a:p>
        </p:txBody>
      </p:sp>
      <p:pic>
        <p:nvPicPr>
          <p:cNvPr id="1026" name="Picture 2" descr="C:\Users\User\Desktop\unnamed.png"/>
          <p:cNvPicPr>
            <a:picLocks noChangeAspect="1" noChangeArrowheads="1"/>
          </p:cNvPicPr>
          <p:nvPr/>
        </p:nvPicPr>
        <p:blipFill>
          <a:blip r:embed="rId2" cstate="print"/>
          <a:srcRect/>
          <a:stretch>
            <a:fillRect/>
          </a:stretch>
        </p:blipFill>
        <p:spPr bwMode="auto">
          <a:xfrm>
            <a:off x="-14412" y="0"/>
            <a:ext cx="9158412" cy="6858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23338"/>
    </mc:Choice>
    <mc:Fallback>
      <p:transition spd="slow" advTm="2333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1"/>
            <a:ext cx="8534400" cy="1447799"/>
          </a:xfrm>
        </p:spPr>
        <p:txBody>
          <a:bodyPr>
            <a:noAutofit/>
          </a:bodyPr>
          <a:lstStyle/>
          <a:p>
            <a:pPr>
              <a:buNone/>
            </a:pPr>
            <a:r>
              <a:rPr lang="en-US" sz="2000" b="1" u="sng" dirty="0">
                <a:solidFill>
                  <a:srgbClr val="0070C0"/>
                </a:solidFill>
                <a:latin typeface="Bell MT" pitchFamily="18" charset="0"/>
              </a:rPr>
              <a:t>(b) </a:t>
            </a:r>
            <a:r>
              <a:rPr lang="en-US" sz="2000" b="1" i="1" u="sng" dirty="0">
                <a:solidFill>
                  <a:srgbClr val="0070C0"/>
                </a:solidFill>
                <a:latin typeface="Bell MT" pitchFamily="18" charset="0"/>
              </a:rPr>
              <a:t>Telephone interviews: </a:t>
            </a:r>
            <a:r>
              <a:rPr lang="en-US" sz="2000" i="1" dirty="0">
                <a:latin typeface="Bell MT" pitchFamily="18" charset="0"/>
              </a:rPr>
              <a:t>This method of collecting information consists in contacting respondents </a:t>
            </a:r>
            <a:r>
              <a:rPr lang="en-US" sz="2000" dirty="0">
                <a:latin typeface="Bell MT" pitchFamily="18" charset="0"/>
              </a:rPr>
              <a:t>on telephone itself. It is not a very widely used method, but plays important part in industrial surveys, particularly in developed regions. The chief merits of such a system are:</a:t>
            </a:r>
          </a:p>
        </p:txBody>
      </p:sp>
      <p:sp>
        <p:nvSpPr>
          <p:cNvPr id="5" name="Rectangle 4"/>
          <p:cNvSpPr/>
          <p:nvPr/>
        </p:nvSpPr>
        <p:spPr>
          <a:xfrm>
            <a:off x="3200400" y="4414153"/>
            <a:ext cx="5562600" cy="2139047"/>
          </a:xfrm>
          <a:prstGeom prst="rect">
            <a:avLst/>
          </a:prstGeom>
        </p:spPr>
        <p:txBody>
          <a:bodyPr wrap="square">
            <a:spAutoFit/>
          </a:bodyPr>
          <a:lstStyle/>
          <a:p>
            <a:pPr marL="571500" lvl="5" indent="-342900">
              <a:buClr>
                <a:srgbClr val="C00000"/>
              </a:buClr>
              <a:buFont typeface="+mj-lt"/>
              <a:buAutoNum type="arabicPeriod" startAt="6"/>
            </a:pPr>
            <a:r>
              <a:rPr lang="en-US" sz="1900" b="1" dirty="0">
                <a:solidFill>
                  <a:srgbClr val="92D050"/>
                </a:solidFill>
                <a:latin typeface="Bell MT" pitchFamily="18" charset="0"/>
              </a:rPr>
              <a:t>Replies can be recorded</a:t>
            </a:r>
            <a:r>
              <a:rPr lang="en-US" sz="1900" dirty="0">
                <a:latin typeface="Bell MT" pitchFamily="18" charset="0"/>
              </a:rPr>
              <a:t> without causing embarrassment to respondents. </a:t>
            </a:r>
          </a:p>
          <a:p>
            <a:pPr marL="571500" lvl="5" indent="-342900">
              <a:buClr>
                <a:srgbClr val="C00000"/>
              </a:buClr>
              <a:buFont typeface="+mj-lt"/>
              <a:buAutoNum type="arabicPeriod" startAt="6"/>
            </a:pPr>
            <a:r>
              <a:rPr lang="en-US" sz="1900" dirty="0">
                <a:latin typeface="Bell MT" pitchFamily="18" charset="0"/>
              </a:rPr>
              <a:t>Interviewer can </a:t>
            </a:r>
            <a:r>
              <a:rPr lang="en-US" sz="1900" b="1" dirty="0">
                <a:solidFill>
                  <a:srgbClr val="92D050"/>
                </a:solidFill>
                <a:latin typeface="Bell MT" pitchFamily="18" charset="0"/>
              </a:rPr>
              <a:t>explain requirements</a:t>
            </a:r>
            <a:r>
              <a:rPr lang="en-US" sz="1900" dirty="0">
                <a:latin typeface="Bell MT" pitchFamily="18" charset="0"/>
              </a:rPr>
              <a:t> more easily.</a:t>
            </a:r>
          </a:p>
          <a:p>
            <a:pPr marL="571500" lvl="5" indent="-342900">
              <a:buClr>
                <a:srgbClr val="C00000"/>
              </a:buClr>
              <a:buFont typeface="+mj-lt"/>
              <a:buAutoNum type="arabicPeriod" startAt="6"/>
            </a:pPr>
            <a:r>
              <a:rPr lang="en-US" sz="1900" b="1" dirty="0">
                <a:solidFill>
                  <a:srgbClr val="92D050"/>
                </a:solidFill>
                <a:latin typeface="Bell MT" pitchFamily="18" charset="0"/>
              </a:rPr>
              <a:t>No field staff </a:t>
            </a:r>
            <a:r>
              <a:rPr lang="en-US" sz="1900" dirty="0">
                <a:latin typeface="Bell MT" pitchFamily="18" charset="0"/>
              </a:rPr>
              <a:t>is required.</a:t>
            </a:r>
          </a:p>
          <a:p>
            <a:pPr marL="571500" lvl="5" indent="-342900">
              <a:buClr>
                <a:srgbClr val="C00000"/>
              </a:buClr>
              <a:buFont typeface="+mj-lt"/>
              <a:buAutoNum type="arabicPeriod" startAt="6"/>
            </a:pPr>
            <a:r>
              <a:rPr lang="en-US" sz="1900" dirty="0">
                <a:latin typeface="Bell MT" pitchFamily="18" charset="0"/>
              </a:rPr>
              <a:t>Representative and wider distribution of sample is 	possible</a:t>
            </a:r>
          </a:p>
        </p:txBody>
      </p:sp>
      <p:sp>
        <p:nvSpPr>
          <p:cNvPr id="6" name="Rectangle 5"/>
          <p:cNvSpPr/>
          <p:nvPr/>
        </p:nvSpPr>
        <p:spPr>
          <a:xfrm>
            <a:off x="381000" y="1848177"/>
            <a:ext cx="5867400" cy="2723823"/>
          </a:xfrm>
          <a:prstGeom prst="rect">
            <a:avLst/>
          </a:prstGeom>
        </p:spPr>
        <p:txBody>
          <a:bodyPr wrap="square">
            <a:spAutoFit/>
          </a:bodyPr>
          <a:lstStyle/>
          <a:p>
            <a:pPr marL="228600" lvl="5">
              <a:buClr>
                <a:srgbClr val="C00000"/>
              </a:buClr>
              <a:buFont typeface="+mj-lt"/>
              <a:buAutoNum type="arabicPeriod"/>
            </a:pPr>
            <a:r>
              <a:rPr lang="en-US" sz="1900" dirty="0">
                <a:latin typeface="Bell MT" pitchFamily="18" charset="0"/>
              </a:rPr>
              <a:t>It is </a:t>
            </a:r>
            <a:r>
              <a:rPr lang="en-US" sz="1900" b="1" dirty="0">
                <a:solidFill>
                  <a:srgbClr val="92D050"/>
                </a:solidFill>
                <a:latin typeface="Bell MT" pitchFamily="18" charset="0"/>
              </a:rPr>
              <a:t>more flexible </a:t>
            </a:r>
            <a:r>
              <a:rPr lang="en-US" sz="1900" dirty="0">
                <a:latin typeface="Bell MT" pitchFamily="18" charset="0"/>
              </a:rPr>
              <a:t>in comparison to mailing method.</a:t>
            </a:r>
          </a:p>
          <a:p>
            <a:pPr marL="228600" lvl="5">
              <a:buClr>
                <a:srgbClr val="C00000"/>
              </a:buClr>
              <a:buFont typeface="+mj-lt"/>
              <a:buAutoNum type="arabicPeriod"/>
            </a:pPr>
            <a:r>
              <a:rPr lang="en-US" sz="1900" dirty="0">
                <a:latin typeface="Bell MT" pitchFamily="18" charset="0"/>
              </a:rPr>
              <a:t>It is </a:t>
            </a:r>
            <a:r>
              <a:rPr lang="en-US" sz="1900" b="1" dirty="0">
                <a:solidFill>
                  <a:srgbClr val="92D050"/>
                </a:solidFill>
                <a:latin typeface="Bell MT" pitchFamily="18" charset="0"/>
              </a:rPr>
              <a:t>faster than other methods </a:t>
            </a:r>
            <a:r>
              <a:rPr lang="en-US" sz="1900" dirty="0">
                <a:latin typeface="Bell MT" pitchFamily="18" charset="0"/>
              </a:rPr>
              <a:t>i.e., a quick way of 	obtaining information.</a:t>
            </a:r>
          </a:p>
          <a:p>
            <a:pPr marL="228600" lvl="5">
              <a:buClr>
                <a:srgbClr val="C00000"/>
              </a:buClr>
              <a:buFont typeface="+mj-lt"/>
              <a:buAutoNum type="arabicPeriod"/>
            </a:pPr>
            <a:r>
              <a:rPr lang="en-US" sz="1900" dirty="0">
                <a:latin typeface="Bell MT" pitchFamily="18" charset="0"/>
              </a:rPr>
              <a:t>It is </a:t>
            </a:r>
            <a:r>
              <a:rPr lang="en-US" sz="1900" b="1" dirty="0">
                <a:solidFill>
                  <a:srgbClr val="92D050"/>
                </a:solidFill>
                <a:latin typeface="Bell MT" pitchFamily="18" charset="0"/>
              </a:rPr>
              <a:t>cheaper</a:t>
            </a:r>
            <a:r>
              <a:rPr lang="en-US" sz="1900" dirty="0">
                <a:latin typeface="Bell MT" pitchFamily="18" charset="0"/>
              </a:rPr>
              <a:t> than personal interviewing method; here 	the  cost per response is relatively low. </a:t>
            </a:r>
          </a:p>
          <a:p>
            <a:pPr marL="228600" lvl="5">
              <a:buClr>
                <a:srgbClr val="C00000"/>
              </a:buClr>
              <a:buFont typeface="+mj-lt"/>
              <a:buAutoNum type="arabicPeriod"/>
            </a:pPr>
            <a:r>
              <a:rPr lang="en-US" sz="1900" b="1" dirty="0">
                <a:solidFill>
                  <a:srgbClr val="92D050"/>
                </a:solidFill>
                <a:latin typeface="Bell MT" pitchFamily="18" charset="0"/>
              </a:rPr>
              <a:t>Recall is easy</a:t>
            </a:r>
            <a:r>
              <a:rPr lang="en-US" sz="1900" dirty="0">
                <a:latin typeface="Bell MT" pitchFamily="18" charset="0"/>
              </a:rPr>
              <a:t>; callbacks are simple and economical. </a:t>
            </a:r>
          </a:p>
          <a:p>
            <a:pPr marL="228600" lvl="5">
              <a:buClr>
                <a:srgbClr val="C00000"/>
              </a:buClr>
              <a:buFont typeface="+mj-lt"/>
              <a:buAutoNum type="arabicPeriod"/>
            </a:pPr>
            <a:r>
              <a:rPr lang="en-US" sz="1900" dirty="0">
                <a:latin typeface="Bell MT" pitchFamily="18" charset="0"/>
              </a:rPr>
              <a:t>There is a </a:t>
            </a:r>
            <a:r>
              <a:rPr lang="en-US" sz="1900" b="1" dirty="0">
                <a:solidFill>
                  <a:srgbClr val="92D050"/>
                </a:solidFill>
                <a:latin typeface="Bell MT" pitchFamily="18" charset="0"/>
              </a:rPr>
              <a:t>higher rate of response </a:t>
            </a:r>
            <a:r>
              <a:rPr lang="en-US" sz="1900" dirty="0">
                <a:latin typeface="Bell MT" pitchFamily="18" charset="0"/>
              </a:rPr>
              <a:t>than what we have 	in mailing method; the non-response is generally 	very low. </a:t>
            </a:r>
          </a:p>
        </p:txBody>
      </p:sp>
      <p:pic>
        <p:nvPicPr>
          <p:cNvPr id="7170" name="Picture 2" descr="C:\Users\User\Desktop\download (3).jpg"/>
          <p:cNvPicPr>
            <a:picLocks noChangeAspect="1" noChangeArrowheads="1"/>
          </p:cNvPicPr>
          <p:nvPr/>
        </p:nvPicPr>
        <p:blipFill>
          <a:blip r:embed="rId2" cstate="print"/>
          <a:srcRect/>
          <a:stretch>
            <a:fillRect/>
          </a:stretch>
        </p:blipFill>
        <p:spPr bwMode="auto">
          <a:xfrm>
            <a:off x="762000" y="4572000"/>
            <a:ext cx="2381250" cy="1924050"/>
          </a:xfrm>
          <a:prstGeom prst="rect">
            <a:avLst/>
          </a:prstGeom>
          <a:noFill/>
        </p:spPr>
      </p:pic>
      <p:pic>
        <p:nvPicPr>
          <p:cNvPr id="7171" name="Picture 3" descr="C:\Users\User\Desktop\manonphonewithnotes.jpg"/>
          <p:cNvPicPr>
            <a:picLocks noChangeAspect="1" noChangeArrowheads="1"/>
          </p:cNvPicPr>
          <p:nvPr/>
        </p:nvPicPr>
        <p:blipFill>
          <a:blip r:embed="rId3" cstate="print"/>
          <a:srcRect/>
          <a:stretch>
            <a:fillRect/>
          </a:stretch>
        </p:blipFill>
        <p:spPr bwMode="auto">
          <a:xfrm>
            <a:off x="6096001" y="1676400"/>
            <a:ext cx="2743199" cy="2362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68882"/>
    </mc:Choice>
    <mc:Fallback>
      <p:transition spd="slow" advTm="6888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6781800" cy="639762"/>
          </a:xfrm>
        </p:spPr>
        <p:txBody>
          <a:bodyPr>
            <a:normAutofit/>
          </a:bodyPr>
          <a:lstStyle/>
          <a:p>
            <a:pPr algn="l"/>
            <a:r>
              <a:rPr lang="en-US" sz="2400" b="1" u="sng" dirty="0">
                <a:solidFill>
                  <a:srgbClr val="FF0066"/>
                </a:solidFill>
                <a:latin typeface="Bell MT" pitchFamily="18" charset="0"/>
              </a:rPr>
              <a:t>3. Collection of data through questionnaires</a:t>
            </a:r>
          </a:p>
        </p:txBody>
      </p:sp>
      <p:sp>
        <p:nvSpPr>
          <p:cNvPr id="3" name="Content Placeholder 2"/>
          <p:cNvSpPr>
            <a:spLocks noGrp="1"/>
          </p:cNvSpPr>
          <p:nvPr>
            <p:ph idx="1"/>
          </p:nvPr>
        </p:nvSpPr>
        <p:spPr>
          <a:xfrm>
            <a:off x="381000" y="762000"/>
            <a:ext cx="5715000" cy="2971800"/>
          </a:xfrm>
        </p:spPr>
        <p:txBody>
          <a:bodyPr>
            <a:normAutofit/>
          </a:bodyPr>
          <a:lstStyle/>
          <a:p>
            <a:pPr algn="just">
              <a:buClr>
                <a:srgbClr val="C00000"/>
              </a:buClr>
              <a:buFont typeface="Wingdings" pitchFamily="2" charset="2"/>
              <a:buChar char="v"/>
            </a:pPr>
            <a:r>
              <a:rPr lang="en-US" sz="2000" dirty="0">
                <a:latin typeface="Bell MT" pitchFamily="18" charset="0"/>
              </a:rPr>
              <a:t>This method of data collection is quite popular, particularly in case of big enquiries. </a:t>
            </a:r>
          </a:p>
          <a:p>
            <a:pPr algn="just">
              <a:buClr>
                <a:srgbClr val="C00000"/>
              </a:buClr>
              <a:buFont typeface="Wingdings" pitchFamily="2" charset="2"/>
              <a:buChar char="v"/>
            </a:pPr>
            <a:r>
              <a:rPr lang="en-US" sz="2000" dirty="0">
                <a:latin typeface="Bell MT" pitchFamily="18" charset="0"/>
              </a:rPr>
              <a:t>It is being adopted by private individuals, research workers, private and public organizations and even by governments. </a:t>
            </a:r>
          </a:p>
          <a:p>
            <a:pPr algn="just">
              <a:buClr>
                <a:srgbClr val="C00000"/>
              </a:buClr>
              <a:buFont typeface="Wingdings" pitchFamily="2" charset="2"/>
              <a:buChar char="v"/>
            </a:pPr>
            <a:r>
              <a:rPr lang="en-US" sz="2000" dirty="0">
                <a:latin typeface="Bell MT" pitchFamily="18" charset="0"/>
              </a:rPr>
              <a:t>In this method a questionnaire is sent (usually by post) to the persons concerned with a request to answer the questions and return the questionnaire. </a:t>
            </a:r>
          </a:p>
        </p:txBody>
      </p:sp>
      <p:sp>
        <p:nvSpPr>
          <p:cNvPr id="4" name="Rectangle 3"/>
          <p:cNvSpPr/>
          <p:nvPr/>
        </p:nvSpPr>
        <p:spPr>
          <a:xfrm>
            <a:off x="2971800" y="3429000"/>
            <a:ext cx="5943600" cy="3170099"/>
          </a:xfrm>
          <a:prstGeom prst="rect">
            <a:avLst/>
          </a:prstGeom>
        </p:spPr>
        <p:txBody>
          <a:bodyPr wrap="square">
            <a:spAutoFit/>
          </a:bodyPr>
          <a:lstStyle/>
          <a:p>
            <a:pPr algn="just">
              <a:buClr>
                <a:srgbClr val="C00000"/>
              </a:buClr>
              <a:buFont typeface="Wingdings" pitchFamily="2" charset="2"/>
              <a:buChar char="v"/>
            </a:pPr>
            <a:r>
              <a:rPr lang="en-US" sz="2000" dirty="0">
                <a:latin typeface="Bell MT" pitchFamily="18" charset="0"/>
              </a:rPr>
              <a:t>A questionnaire consists of a number of questions 	printed or typed in a definite order on a form 	or set of forms. </a:t>
            </a:r>
          </a:p>
          <a:p>
            <a:pPr algn="just">
              <a:buClr>
                <a:srgbClr val="C00000"/>
              </a:buClr>
              <a:buFont typeface="Wingdings" pitchFamily="2" charset="2"/>
              <a:buChar char="v"/>
            </a:pPr>
            <a:r>
              <a:rPr lang="en-US" sz="2000" dirty="0">
                <a:latin typeface="Bell MT" pitchFamily="18" charset="0"/>
              </a:rPr>
              <a:t>The questionnaire is mailed to respondents who are 	expected to read and understand the 	questions and write down the reply in the 	space meant for the purpose in the 	questionnaire itself. </a:t>
            </a:r>
          </a:p>
          <a:p>
            <a:pPr algn="just">
              <a:buClr>
                <a:srgbClr val="C00000"/>
              </a:buClr>
              <a:buFont typeface="Wingdings" pitchFamily="2" charset="2"/>
              <a:buChar char="v"/>
            </a:pPr>
            <a:r>
              <a:rPr lang="en-US" sz="2000" dirty="0">
                <a:latin typeface="Bell MT" pitchFamily="18" charset="0"/>
              </a:rPr>
              <a:t>The respondents have to answer the questions on 	their own.</a:t>
            </a:r>
          </a:p>
        </p:txBody>
      </p:sp>
      <p:pic>
        <p:nvPicPr>
          <p:cNvPr id="8197" name="Picture 5" descr="C:\Users\User\Desktop\7-Common-Mistakes-To-Avoid-When-Making-A-Document.jpg"/>
          <p:cNvPicPr>
            <a:picLocks noChangeAspect="1" noChangeArrowheads="1"/>
          </p:cNvPicPr>
          <p:nvPr/>
        </p:nvPicPr>
        <p:blipFill>
          <a:blip r:embed="rId2" cstate="print"/>
          <a:srcRect/>
          <a:stretch>
            <a:fillRect/>
          </a:stretch>
        </p:blipFill>
        <p:spPr bwMode="auto">
          <a:xfrm>
            <a:off x="6172200" y="914400"/>
            <a:ext cx="2667000" cy="2438400"/>
          </a:xfrm>
          <a:prstGeom prst="rect">
            <a:avLst/>
          </a:prstGeom>
          <a:noFill/>
        </p:spPr>
      </p:pic>
      <p:pic>
        <p:nvPicPr>
          <p:cNvPr id="8198" name="Picture 6" descr="C:\Users\User\Desktop\Questionnaire.jpg"/>
          <p:cNvPicPr>
            <a:picLocks noChangeAspect="1" noChangeArrowheads="1"/>
          </p:cNvPicPr>
          <p:nvPr/>
        </p:nvPicPr>
        <p:blipFill>
          <a:blip r:embed="rId3" cstate="print"/>
          <a:srcRect/>
          <a:stretch>
            <a:fillRect/>
          </a:stretch>
        </p:blipFill>
        <p:spPr bwMode="auto">
          <a:xfrm>
            <a:off x="304800" y="3810000"/>
            <a:ext cx="2590800" cy="2362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48414"/>
    </mc:Choice>
    <mc:Fallback>
      <p:transition spd="slow" advTm="4841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74976"/>
          <a:ext cx="8534400" cy="6454424"/>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602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Bell MT" pitchFamily="18" charset="0"/>
                        </a:rPr>
                        <a:t>The merits claimed on behalf of this method are as follows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Bell MT" pitchFamily="18" charset="0"/>
                        </a:rPr>
                        <a:t>The main demerits of this system can also be listed here:</a:t>
                      </a:r>
                    </a:p>
                  </a:txBody>
                  <a:tcPr/>
                </a:tc>
                <a:extLst>
                  <a:ext uri="{0D108BD9-81ED-4DB2-BD59-A6C34878D82A}">
                    <a16:rowId xmlns:a16="http://schemas.microsoft.com/office/drawing/2014/main" xmlns="" val="10000"/>
                  </a:ext>
                </a:extLst>
              </a:tr>
              <a:tr h="8801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latin typeface="Bell MT" pitchFamily="18" charset="0"/>
                        </a:rPr>
                        <a:t>There is low cost even when the universe is large and is widely spread geographically.</a:t>
                      </a:r>
                    </a:p>
                  </a:txBody>
                  <a:tcPr/>
                </a:tc>
                <a:tc>
                  <a:txBody>
                    <a:bodyPr/>
                    <a:lstStyle/>
                    <a:p>
                      <a:pPr algn="just"/>
                      <a:r>
                        <a:rPr lang="en-US" sz="1800" dirty="0">
                          <a:latin typeface="Bell MT" pitchFamily="18" charset="0"/>
                        </a:rPr>
                        <a:t>Low rate of return of the duly filled in questionnaires; bias due to no-response is often indeterminate.</a:t>
                      </a:r>
                      <a:endParaRPr lang="en-US" dirty="0"/>
                    </a:p>
                  </a:txBody>
                  <a:tcPr/>
                </a:tc>
                <a:extLst>
                  <a:ext uri="{0D108BD9-81ED-4DB2-BD59-A6C34878D82A}">
                    <a16:rowId xmlns:a16="http://schemas.microsoft.com/office/drawing/2014/main" xmlns="" val="10001"/>
                  </a:ext>
                </a:extLst>
              </a:tr>
              <a:tr h="61612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latin typeface="Bell MT" pitchFamily="18" charset="0"/>
                        </a:rPr>
                        <a:t>It is free from the bias of the interviewer; answers are in respondents’ own words.</a:t>
                      </a:r>
                    </a:p>
                  </a:txBody>
                  <a:tcPr/>
                </a:tc>
                <a:tc>
                  <a:txBody>
                    <a:bodyPr/>
                    <a:lstStyle/>
                    <a:p>
                      <a:pPr algn="just"/>
                      <a:r>
                        <a:rPr lang="en-US" sz="1800" dirty="0">
                          <a:latin typeface="Bell MT" pitchFamily="18" charset="0"/>
                        </a:rPr>
                        <a:t>It can be used only when respondents are educated and cooperating.</a:t>
                      </a:r>
                      <a:endParaRPr lang="en-US" dirty="0"/>
                    </a:p>
                  </a:txBody>
                  <a:tcPr/>
                </a:tc>
                <a:extLst>
                  <a:ext uri="{0D108BD9-81ED-4DB2-BD59-A6C34878D82A}">
                    <a16:rowId xmlns:a16="http://schemas.microsoft.com/office/drawing/2014/main" xmlns="" val="10002"/>
                  </a:ext>
                </a:extLst>
              </a:tr>
              <a:tr h="61612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latin typeface="Bell MT" pitchFamily="18" charset="0"/>
                        </a:rPr>
                        <a:t>Respondents have adequate time to give well thought out answers.</a:t>
                      </a:r>
                    </a:p>
                  </a:txBody>
                  <a:tcPr/>
                </a:tc>
                <a:tc>
                  <a:txBody>
                    <a:bodyPr/>
                    <a:lstStyle/>
                    <a:p>
                      <a:pPr algn="just"/>
                      <a:r>
                        <a:rPr lang="en-US" sz="1800" dirty="0">
                          <a:latin typeface="Bell MT" pitchFamily="18" charset="0"/>
                        </a:rPr>
                        <a:t>The control over questionnaire may be lost once it is sent.</a:t>
                      </a:r>
                      <a:endParaRPr lang="en-US" dirty="0"/>
                    </a:p>
                  </a:txBody>
                  <a:tcPr/>
                </a:tc>
                <a:extLst>
                  <a:ext uri="{0D108BD9-81ED-4DB2-BD59-A6C34878D82A}">
                    <a16:rowId xmlns:a16="http://schemas.microsoft.com/office/drawing/2014/main" xmlns="" val="10003"/>
                  </a:ext>
                </a:extLst>
              </a:tr>
              <a:tr h="8801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latin typeface="Bell MT" pitchFamily="18" charset="0"/>
                        </a:rPr>
                        <a:t>Respondents, who are not easily approachable, can also be reached conveniently.</a:t>
                      </a:r>
                    </a:p>
                  </a:txBody>
                  <a:tcPr/>
                </a:tc>
                <a:tc>
                  <a:txBody>
                    <a:bodyPr/>
                    <a:lstStyle/>
                    <a:p>
                      <a:pPr algn="just"/>
                      <a:r>
                        <a:rPr lang="en-US" sz="1800" dirty="0">
                          <a:latin typeface="Bell MT" pitchFamily="18" charset="0"/>
                        </a:rPr>
                        <a:t>There is inbuilt inflexibility because of the difficulty of amending the approach once questionnaires have been dispatched.</a:t>
                      </a:r>
                      <a:endParaRPr lang="en-US" dirty="0"/>
                    </a:p>
                  </a:txBody>
                  <a:tcPr/>
                </a:tc>
                <a:extLst>
                  <a:ext uri="{0D108BD9-81ED-4DB2-BD59-A6C34878D82A}">
                    <a16:rowId xmlns:a16="http://schemas.microsoft.com/office/drawing/2014/main" xmlns="" val="10004"/>
                  </a:ext>
                </a:extLst>
              </a:tr>
              <a:tr h="11442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latin typeface="Bell MT" pitchFamily="18" charset="0"/>
                        </a:rPr>
                        <a:t>Large samples can be made use of and thus the results can be made more dependable and reliable.</a:t>
                      </a:r>
                    </a:p>
                    <a:p>
                      <a:pPr algn="just"/>
                      <a:endParaRPr lang="en-US" dirty="0"/>
                    </a:p>
                  </a:txBody>
                  <a:tcPr/>
                </a:tc>
                <a:tc>
                  <a:txBody>
                    <a:bodyPr/>
                    <a:lstStyle/>
                    <a:p>
                      <a:pPr algn="just"/>
                      <a:r>
                        <a:rPr lang="en-US" sz="1800" dirty="0">
                          <a:latin typeface="Bell MT" pitchFamily="18" charset="0"/>
                        </a:rPr>
                        <a:t>There is also the possibility of ambiguous replies or omission of replies altogether to certain questions; interpretation of  omissions is difficult.</a:t>
                      </a:r>
                      <a:endParaRPr lang="en-US" dirty="0"/>
                    </a:p>
                  </a:txBody>
                  <a:tcPr/>
                </a:tc>
                <a:extLst>
                  <a:ext uri="{0D108BD9-81ED-4DB2-BD59-A6C34878D82A}">
                    <a16:rowId xmlns:a16="http://schemas.microsoft.com/office/drawing/2014/main" xmlns="" val="10005"/>
                  </a:ext>
                </a:extLst>
              </a:tr>
              <a:tr h="602264">
                <a:tc>
                  <a:txBody>
                    <a:bodyPr/>
                    <a:lstStyle/>
                    <a:p>
                      <a:pPr algn="just"/>
                      <a:endParaRPr lang="en-US" dirty="0"/>
                    </a:p>
                  </a:txBody>
                  <a:tcPr/>
                </a:tc>
                <a:tc>
                  <a:txBody>
                    <a:bodyPr/>
                    <a:lstStyle/>
                    <a:p>
                      <a:pPr algn="just"/>
                      <a:r>
                        <a:rPr lang="en-US" sz="1800" dirty="0">
                          <a:latin typeface="Bell MT" pitchFamily="18" charset="0"/>
                        </a:rPr>
                        <a:t>It is difficult to know whether willing respondents are truly representative.</a:t>
                      </a:r>
                      <a:endParaRPr lang="en-US" dirty="0"/>
                    </a:p>
                  </a:txBody>
                  <a:tcPr/>
                </a:tc>
                <a:extLst>
                  <a:ext uri="{0D108BD9-81ED-4DB2-BD59-A6C34878D82A}">
                    <a16:rowId xmlns:a16="http://schemas.microsoft.com/office/drawing/2014/main" xmlns="" val="10006"/>
                  </a:ext>
                </a:extLst>
              </a:tr>
              <a:tr h="602264">
                <a:tc>
                  <a:txBody>
                    <a:bodyPr/>
                    <a:lstStyle/>
                    <a:p>
                      <a:pPr algn="just"/>
                      <a:endParaRPr lang="en-US" dirty="0"/>
                    </a:p>
                  </a:txBody>
                  <a:tcPr/>
                </a:tc>
                <a:tc>
                  <a:txBody>
                    <a:bodyPr/>
                    <a:lstStyle/>
                    <a:p>
                      <a:pPr algn="just"/>
                      <a:r>
                        <a:rPr lang="en-US" sz="1800" dirty="0">
                          <a:latin typeface="Bell MT" pitchFamily="18" charset="0"/>
                        </a:rPr>
                        <a:t>This method is likely to be the slowest of all</a:t>
                      </a:r>
                      <a:endParaRPr lang="en-US" dirty="0"/>
                    </a:p>
                  </a:txBody>
                  <a:tcPr/>
                </a:tc>
                <a:extLst>
                  <a:ext uri="{0D108BD9-81ED-4DB2-BD59-A6C34878D82A}">
                    <a16:rowId xmlns:a16="http://schemas.microsoft.com/office/drawing/2014/main" xmlns="" val="10007"/>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advTm="9358"/>
    </mc:Choice>
    <mc:Fallback>
      <p:transition spd="slow" advTm="935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Autofit/>
          </a:bodyPr>
          <a:lstStyle/>
          <a:p>
            <a:pPr algn="just">
              <a:buClr>
                <a:srgbClr val="C00000"/>
              </a:buClr>
              <a:buFont typeface="Wingdings" pitchFamily="2" charset="2"/>
              <a:buChar char="v"/>
            </a:pPr>
            <a:r>
              <a:rPr lang="en-US" sz="1900" dirty="0">
                <a:latin typeface="Bell MT" pitchFamily="18" charset="0"/>
              </a:rPr>
              <a:t>Before using this method, it is always advisable to conduct </a:t>
            </a:r>
            <a:r>
              <a:rPr lang="en-US" sz="1900" b="1" dirty="0">
                <a:solidFill>
                  <a:srgbClr val="0070C0"/>
                </a:solidFill>
                <a:latin typeface="Bell MT" pitchFamily="18" charset="0"/>
              </a:rPr>
              <a:t>‘pilot study’ </a:t>
            </a:r>
            <a:r>
              <a:rPr lang="en-US" sz="1900" dirty="0">
                <a:latin typeface="Bell MT" pitchFamily="18" charset="0"/>
              </a:rPr>
              <a:t>(Pilot Survey) for testing the questionnaires. In a big enquiry the significance of pilot survey is felt very much. </a:t>
            </a:r>
          </a:p>
          <a:p>
            <a:pPr algn="just">
              <a:buClr>
                <a:srgbClr val="C00000"/>
              </a:buClr>
              <a:buFont typeface="Wingdings" pitchFamily="2" charset="2"/>
              <a:buChar char="v"/>
            </a:pPr>
            <a:r>
              <a:rPr lang="en-US" sz="1900" dirty="0">
                <a:latin typeface="Bell MT" pitchFamily="18" charset="0"/>
              </a:rPr>
              <a:t>Pilot survey is in fact the replica and rehearsal of the main survey. Such a survey, being conducted by experts, brings to the light the weaknesses (if any) of the questionnaires and also of the survey techniques. From the experience gained in this way, improvement can be effected. </a:t>
            </a:r>
          </a:p>
          <a:p>
            <a:pPr algn="just">
              <a:buNone/>
            </a:pPr>
            <a:r>
              <a:rPr lang="en-US" sz="1900" b="1" i="1" dirty="0">
                <a:solidFill>
                  <a:srgbClr val="0070C0"/>
                </a:solidFill>
                <a:latin typeface="Bell MT" pitchFamily="18" charset="0"/>
              </a:rPr>
              <a:t>Main aspects of a questionnaire:</a:t>
            </a:r>
            <a:r>
              <a:rPr lang="en-US" sz="1900" i="1" dirty="0">
                <a:latin typeface="Bell MT" pitchFamily="18" charset="0"/>
              </a:rPr>
              <a:t> </a:t>
            </a:r>
          </a:p>
          <a:p>
            <a:pPr lvl="1" algn="just">
              <a:buClr>
                <a:srgbClr val="C00000"/>
              </a:buClr>
              <a:buFont typeface="Wingdings" pitchFamily="2" charset="2"/>
              <a:buChar char="ü"/>
            </a:pPr>
            <a:r>
              <a:rPr lang="en-US" sz="1900" i="1" dirty="0">
                <a:latin typeface="Bell MT" pitchFamily="18" charset="0"/>
              </a:rPr>
              <a:t>Quite often questionnaire is considered as the heart of a </a:t>
            </a:r>
            <a:r>
              <a:rPr lang="en-US" sz="1900" dirty="0">
                <a:latin typeface="Bell MT" pitchFamily="18" charset="0"/>
              </a:rPr>
              <a:t>survey operation.</a:t>
            </a:r>
          </a:p>
          <a:p>
            <a:pPr lvl="1" algn="just">
              <a:buClr>
                <a:srgbClr val="C00000"/>
              </a:buClr>
              <a:buFont typeface="Wingdings" pitchFamily="2" charset="2"/>
              <a:buChar char="ü"/>
            </a:pPr>
            <a:r>
              <a:rPr lang="en-US" sz="1900" dirty="0">
                <a:latin typeface="Bell MT" pitchFamily="18" charset="0"/>
              </a:rPr>
              <a:t>Hence it should be very carefully constructed. </a:t>
            </a:r>
          </a:p>
          <a:p>
            <a:pPr lvl="1" algn="just">
              <a:buClr>
                <a:srgbClr val="C00000"/>
              </a:buClr>
              <a:buFont typeface="Wingdings" pitchFamily="2" charset="2"/>
              <a:buChar char="ü"/>
            </a:pPr>
            <a:r>
              <a:rPr lang="en-US" sz="1900" dirty="0">
                <a:latin typeface="Bell MT" pitchFamily="18" charset="0"/>
              </a:rPr>
              <a:t>If it is not properly set up, then the survey is bound to fail. </a:t>
            </a:r>
          </a:p>
          <a:p>
            <a:pPr lvl="1" algn="just">
              <a:buClr>
                <a:srgbClr val="C00000"/>
              </a:buClr>
              <a:buFont typeface="Wingdings" pitchFamily="2" charset="2"/>
              <a:buChar char="ü"/>
            </a:pPr>
            <a:r>
              <a:rPr lang="en-US" sz="1900" dirty="0">
                <a:latin typeface="Bell MT" pitchFamily="18" charset="0"/>
              </a:rPr>
              <a:t>This fact requires us to study the main aspects of a questionnaire viz., the 		general form, question sequence and question formulation and 		wording.</a:t>
            </a:r>
          </a:p>
          <a:p>
            <a:pPr lvl="1" algn="just">
              <a:buClr>
                <a:srgbClr val="C00000"/>
              </a:buClr>
              <a:buFont typeface="Wingdings" pitchFamily="2" charset="2"/>
              <a:buChar char="ü"/>
            </a:pPr>
            <a:r>
              <a:rPr lang="en-US" sz="1900" dirty="0">
                <a:latin typeface="Bell MT" pitchFamily="18" charset="0"/>
              </a:rPr>
              <a:t>Researcher should note the following with regard to these three main 		aspects of a questionnaire:</a:t>
            </a:r>
          </a:p>
          <a:p>
            <a:pPr marL="4000500" lvl="8" indent="-457200" algn="just">
              <a:buClr>
                <a:srgbClr val="C00000"/>
              </a:buClr>
              <a:buFont typeface="+mj-lt"/>
              <a:buAutoNum type="arabicPeriod"/>
            </a:pPr>
            <a:r>
              <a:rPr lang="en-US" sz="1900" dirty="0">
                <a:latin typeface="Bell MT" pitchFamily="18" charset="0"/>
              </a:rPr>
              <a:t>General form</a:t>
            </a:r>
          </a:p>
          <a:p>
            <a:pPr marL="4000500" lvl="8" indent="-457200" algn="just">
              <a:buClr>
                <a:srgbClr val="C00000"/>
              </a:buClr>
              <a:buFont typeface="+mj-lt"/>
              <a:buAutoNum type="arabicPeriod"/>
            </a:pPr>
            <a:r>
              <a:rPr lang="en-US" sz="1900" dirty="0">
                <a:latin typeface="Bell MT" pitchFamily="18" charset="0"/>
              </a:rPr>
              <a:t>Question sequence</a:t>
            </a:r>
          </a:p>
          <a:p>
            <a:pPr marL="4000500" lvl="8" indent="-457200" algn="just">
              <a:buClr>
                <a:srgbClr val="C00000"/>
              </a:buClr>
              <a:buFont typeface="+mj-lt"/>
              <a:buAutoNum type="arabicPeriod"/>
            </a:pPr>
            <a:r>
              <a:rPr lang="en-US" sz="1900" dirty="0">
                <a:latin typeface="Bell MT" pitchFamily="18" charset="0"/>
              </a:rPr>
              <a:t>Question formulation and wording</a:t>
            </a:r>
          </a:p>
          <a:p>
            <a:pPr algn="just"/>
            <a:endParaRPr lang="en-US" sz="1900" dirty="0">
              <a:latin typeface="Bell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Tm="1453"/>
    </mc:Choice>
    <mc:Fallback>
      <p:transition spd="slow" advTm="145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5334000" cy="5791200"/>
          </a:xfrm>
        </p:spPr>
        <p:txBody>
          <a:bodyPr>
            <a:noAutofit/>
          </a:bodyPr>
          <a:lstStyle/>
          <a:p>
            <a:pPr marL="514350" indent="-514350" algn="just">
              <a:buAutoNum type="arabicPeriod"/>
            </a:pPr>
            <a:r>
              <a:rPr lang="en-US" sz="2000" b="1" i="1" u="sng" dirty="0">
                <a:solidFill>
                  <a:srgbClr val="00B050"/>
                </a:solidFill>
                <a:latin typeface="Bell MT" pitchFamily="18" charset="0"/>
              </a:rPr>
              <a:t>General form:</a:t>
            </a:r>
            <a:r>
              <a:rPr lang="en-US" sz="2000" i="1" dirty="0">
                <a:latin typeface="Bell MT" pitchFamily="18" charset="0"/>
              </a:rPr>
              <a:t> </a:t>
            </a:r>
          </a:p>
          <a:p>
            <a:pPr marL="514350" indent="-514350" algn="just">
              <a:buNone/>
            </a:pPr>
            <a:r>
              <a:rPr lang="en-US" sz="1900" i="1" dirty="0">
                <a:latin typeface="Bell MT" pitchFamily="18" charset="0"/>
              </a:rPr>
              <a:t>So far as the general form of a questionnaire is concerned, it can either be </a:t>
            </a:r>
            <a:r>
              <a:rPr lang="en-US" sz="1900" dirty="0">
                <a:latin typeface="Bell MT" pitchFamily="18" charset="0"/>
              </a:rPr>
              <a:t>structured or unstructured questionnaire. </a:t>
            </a:r>
          </a:p>
          <a:p>
            <a:pPr marL="514350" indent="-514350" algn="just">
              <a:buNone/>
            </a:pPr>
            <a:endParaRPr lang="en-US" sz="800" dirty="0">
              <a:latin typeface="Bell MT" pitchFamily="18" charset="0"/>
            </a:endParaRPr>
          </a:p>
          <a:p>
            <a:pPr marL="514350" indent="-514350" algn="just">
              <a:buNone/>
            </a:pPr>
            <a:r>
              <a:rPr lang="en-US" sz="1900" dirty="0">
                <a:latin typeface="Bell MT" pitchFamily="18" charset="0"/>
              </a:rPr>
              <a:t>Structured questionnaires are those questionnaires in which there are definite, concrete and pre-determined questions. </a:t>
            </a:r>
          </a:p>
          <a:p>
            <a:pPr marL="514350" indent="-514350" algn="just">
              <a:buNone/>
            </a:pPr>
            <a:endParaRPr lang="en-US" sz="700" dirty="0">
              <a:latin typeface="Bell MT" pitchFamily="18" charset="0"/>
            </a:endParaRPr>
          </a:p>
          <a:p>
            <a:pPr marL="514350" indent="-514350" algn="just">
              <a:buNone/>
            </a:pPr>
            <a:r>
              <a:rPr lang="en-US" sz="1900" dirty="0">
                <a:latin typeface="Bell MT" pitchFamily="18" charset="0"/>
              </a:rPr>
              <a:t>The questions are presented with exactly  the same wording and in the same order to all respondents. </a:t>
            </a:r>
          </a:p>
          <a:p>
            <a:pPr marL="514350" indent="-514350" algn="just">
              <a:buNone/>
            </a:pPr>
            <a:endParaRPr lang="en-US" sz="400" dirty="0">
              <a:latin typeface="Bell MT" pitchFamily="18" charset="0"/>
            </a:endParaRPr>
          </a:p>
          <a:p>
            <a:pPr marL="514350" indent="-514350" algn="just">
              <a:buNone/>
            </a:pPr>
            <a:r>
              <a:rPr lang="en-US" sz="1900" dirty="0">
                <a:latin typeface="Bell MT" pitchFamily="18" charset="0"/>
              </a:rPr>
              <a:t>Resort is taken to this sort of standardization  to ensure that all respondents reply to the same set of questions. </a:t>
            </a:r>
          </a:p>
          <a:p>
            <a:pPr marL="514350" indent="-514350" algn="just">
              <a:buNone/>
            </a:pPr>
            <a:endParaRPr lang="en-US" sz="700" dirty="0">
              <a:latin typeface="Bell MT" pitchFamily="18" charset="0"/>
            </a:endParaRPr>
          </a:p>
          <a:p>
            <a:pPr marL="514350" indent="-514350" algn="just">
              <a:buNone/>
            </a:pPr>
            <a:r>
              <a:rPr lang="en-US" sz="1900" dirty="0">
                <a:latin typeface="Bell MT" pitchFamily="18" charset="0"/>
              </a:rPr>
              <a:t>The form of the question may be either closed (i.e., of the type ‘yes’ or ‘no’) or open (i.e., inviting free response) but should be stated  in advance and not constructed during questioning. </a:t>
            </a:r>
          </a:p>
          <a:p>
            <a:pPr marL="514350" indent="-514350" algn="just">
              <a:buNone/>
            </a:pPr>
            <a:endParaRPr lang="en-US" sz="2000" dirty="0">
              <a:latin typeface="Bell MT" pitchFamily="18" charset="0"/>
            </a:endParaRPr>
          </a:p>
        </p:txBody>
      </p:sp>
      <p:pic>
        <p:nvPicPr>
          <p:cNvPr id="9218" name="Picture 2" descr="C:\Users\User\Desktop\School_Newsletter_Survey.png"/>
          <p:cNvPicPr>
            <a:picLocks noChangeAspect="1" noChangeArrowheads="1"/>
          </p:cNvPicPr>
          <p:nvPr/>
        </p:nvPicPr>
        <p:blipFill>
          <a:blip r:embed="rId2" cstate="print"/>
          <a:srcRect/>
          <a:stretch>
            <a:fillRect/>
          </a:stretch>
        </p:blipFill>
        <p:spPr bwMode="auto">
          <a:xfrm>
            <a:off x="5791200" y="457200"/>
            <a:ext cx="3048000" cy="55626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1038"/>
    </mc:Choice>
    <mc:Fallback>
      <p:transition spd="slow" advTm="103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228600"/>
            <a:ext cx="5181600" cy="6096000"/>
          </a:xfrm>
        </p:spPr>
        <p:txBody>
          <a:bodyPr>
            <a:noAutofit/>
          </a:bodyPr>
          <a:lstStyle/>
          <a:p>
            <a:pPr marL="514350" indent="-514350" algn="just">
              <a:buNone/>
            </a:pPr>
            <a:r>
              <a:rPr lang="en-US" sz="1800" dirty="0">
                <a:latin typeface="Bell MT" pitchFamily="18" charset="0"/>
              </a:rPr>
              <a:t>Structured questionnaires may also have fixed alternative questions in which responses of the informants are limited to the stated alternatives. </a:t>
            </a:r>
          </a:p>
          <a:p>
            <a:pPr marL="514350" indent="-514350" algn="just">
              <a:buNone/>
            </a:pPr>
            <a:endParaRPr lang="en-US" sz="1000" dirty="0">
              <a:latin typeface="Bell MT" pitchFamily="18" charset="0"/>
            </a:endParaRPr>
          </a:p>
          <a:p>
            <a:pPr marL="514350" indent="-514350" algn="just">
              <a:buNone/>
            </a:pPr>
            <a:r>
              <a:rPr lang="en-US" sz="1800" dirty="0">
                <a:latin typeface="Bell MT" pitchFamily="18" charset="0"/>
              </a:rPr>
              <a:t>Thus a highly structured  questionnaire is one in which all questions and answers are specified and comments in the respondent’s own words are held to the minimum.</a:t>
            </a:r>
          </a:p>
          <a:p>
            <a:pPr marL="514350" indent="-514350" algn="just">
              <a:buNone/>
            </a:pPr>
            <a:endParaRPr lang="en-US" sz="1000" dirty="0">
              <a:latin typeface="Bell MT" pitchFamily="18" charset="0"/>
            </a:endParaRPr>
          </a:p>
          <a:p>
            <a:pPr marL="514350" indent="-514350" algn="just">
              <a:buNone/>
            </a:pPr>
            <a:r>
              <a:rPr lang="en-US" sz="1800" dirty="0">
                <a:latin typeface="Bell MT" pitchFamily="18" charset="0"/>
              </a:rPr>
              <a:t>When these characteristics are not present in a questionnaire, it can be termed as unstructured or non-structured questionnaire. </a:t>
            </a:r>
          </a:p>
          <a:p>
            <a:pPr marL="514350" indent="-514350" algn="just">
              <a:buNone/>
            </a:pPr>
            <a:endParaRPr lang="en-US" sz="1000" dirty="0">
              <a:latin typeface="Bell MT" pitchFamily="18" charset="0"/>
            </a:endParaRPr>
          </a:p>
          <a:p>
            <a:pPr marL="514350" indent="-514350" algn="just">
              <a:buNone/>
            </a:pPr>
            <a:r>
              <a:rPr lang="en-US" sz="1800" dirty="0">
                <a:latin typeface="Bell MT" pitchFamily="18" charset="0"/>
              </a:rPr>
              <a:t>More specifically, we can say that in an unstructured questionnaire, the interviewer is provided with a general guide on the type of information to be obtained, but the exact question formulation is largely his own responsibility and the replies are to be taken down in the respondent’s own words to the extent possible; in some situations tape recorders may be used to achieve this goal.</a:t>
            </a:r>
          </a:p>
          <a:p>
            <a:pPr marL="514350" indent="-514350" algn="just">
              <a:buNone/>
            </a:pPr>
            <a:endParaRPr lang="en-US" sz="1800" dirty="0"/>
          </a:p>
        </p:txBody>
      </p:sp>
      <p:pic>
        <p:nvPicPr>
          <p:cNvPr id="10242" name="Picture 2" descr="C:\Users\User\Desktop\School_Library_Survey.png"/>
          <p:cNvPicPr>
            <a:picLocks noChangeAspect="1" noChangeArrowheads="1"/>
          </p:cNvPicPr>
          <p:nvPr/>
        </p:nvPicPr>
        <p:blipFill>
          <a:blip r:embed="rId2" cstate="print"/>
          <a:srcRect/>
          <a:stretch>
            <a:fillRect/>
          </a:stretch>
        </p:blipFill>
        <p:spPr bwMode="auto">
          <a:xfrm>
            <a:off x="533400" y="304800"/>
            <a:ext cx="3140075" cy="5715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536"/>
    </mc:Choice>
    <mc:Fallback>
      <p:transition spd="slow" advTm="53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4876800" cy="6019800"/>
          </a:xfrm>
        </p:spPr>
        <p:txBody>
          <a:bodyPr>
            <a:noAutofit/>
          </a:bodyPr>
          <a:lstStyle/>
          <a:p>
            <a:pPr algn="just">
              <a:buNone/>
            </a:pPr>
            <a:r>
              <a:rPr lang="en-US" sz="2000" b="1" u="sng" dirty="0">
                <a:solidFill>
                  <a:srgbClr val="00B050"/>
                </a:solidFill>
                <a:latin typeface="Bell MT" pitchFamily="18" charset="0"/>
              </a:rPr>
              <a:t>2. </a:t>
            </a:r>
            <a:r>
              <a:rPr lang="en-US" sz="2000" b="1" i="1" u="sng" dirty="0">
                <a:solidFill>
                  <a:srgbClr val="00B050"/>
                </a:solidFill>
                <a:latin typeface="Bell MT" pitchFamily="18" charset="0"/>
              </a:rPr>
              <a:t>Question sequence: </a:t>
            </a:r>
          </a:p>
          <a:p>
            <a:pPr algn="just">
              <a:buNone/>
            </a:pPr>
            <a:r>
              <a:rPr lang="en-US" sz="1900" i="1" dirty="0">
                <a:latin typeface="Bell MT" pitchFamily="18" charset="0"/>
              </a:rPr>
              <a:t>In order to make the questionnaire effective and to ensure quality to the </a:t>
            </a:r>
            <a:r>
              <a:rPr lang="en-US" sz="1900" dirty="0">
                <a:latin typeface="Bell MT" pitchFamily="18" charset="0"/>
              </a:rPr>
              <a:t>replies received, a researcher should pay attention to the question-sequence in preparing the questionnaire. </a:t>
            </a:r>
          </a:p>
          <a:p>
            <a:pPr algn="just">
              <a:buNone/>
            </a:pPr>
            <a:endParaRPr lang="en-US" sz="100" dirty="0">
              <a:latin typeface="Bell MT" pitchFamily="18" charset="0"/>
            </a:endParaRPr>
          </a:p>
          <a:p>
            <a:pPr algn="just">
              <a:buNone/>
            </a:pPr>
            <a:r>
              <a:rPr lang="en-US" sz="1900" dirty="0">
                <a:latin typeface="Bell MT" pitchFamily="18" charset="0"/>
              </a:rPr>
              <a:t>A proper sequence of questions reduces considerably the chances of individual questions being misunderstood. </a:t>
            </a:r>
          </a:p>
          <a:p>
            <a:pPr algn="just">
              <a:buNone/>
            </a:pPr>
            <a:endParaRPr lang="en-US" sz="100" dirty="0">
              <a:latin typeface="Bell MT" pitchFamily="18" charset="0"/>
            </a:endParaRPr>
          </a:p>
          <a:p>
            <a:pPr algn="just">
              <a:buNone/>
            </a:pPr>
            <a:r>
              <a:rPr lang="en-US" sz="1900" dirty="0">
                <a:latin typeface="Bell MT" pitchFamily="18" charset="0"/>
              </a:rPr>
              <a:t>The question-sequence must be clear and smoothly-moving, meaning thereby that the relation of one question to another should be readily apparent to the respondent, with questions that are easiest to answer being put in the beginning. </a:t>
            </a:r>
          </a:p>
          <a:p>
            <a:pPr algn="just">
              <a:buNone/>
            </a:pPr>
            <a:endParaRPr lang="en-US" sz="300" dirty="0">
              <a:latin typeface="Bell MT" pitchFamily="18" charset="0"/>
            </a:endParaRPr>
          </a:p>
          <a:p>
            <a:pPr algn="just">
              <a:buNone/>
            </a:pPr>
            <a:r>
              <a:rPr lang="en-US" sz="1900" dirty="0">
                <a:latin typeface="Bell MT" pitchFamily="18" charset="0"/>
              </a:rPr>
              <a:t>The first few questions are particularly important because they are likely to influence the attitude of the respondent and in seeking his desired cooperation. </a:t>
            </a:r>
          </a:p>
        </p:txBody>
      </p:sp>
      <p:pic>
        <p:nvPicPr>
          <p:cNvPr id="11266" name="Picture 2" descr="C:\Users\User\Desktop\6788359-basketball-sequence-silhouettes.jpg"/>
          <p:cNvPicPr>
            <a:picLocks noChangeAspect="1" noChangeArrowheads="1"/>
          </p:cNvPicPr>
          <p:nvPr/>
        </p:nvPicPr>
        <p:blipFill>
          <a:blip r:embed="rId2" cstate="print"/>
          <a:srcRect/>
          <a:stretch>
            <a:fillRect/>
          </a:stretch>
        </p:blipFill>
        <p:spPr bwMode="auto">
          <a:xfrm>
            <a:off x="5410200" y="838200"/>
            <a:ext cx="3352800" cy="1731963"/>
          </a:xfrm>
          <a:prstGeom prst="rect">
            <a:avLst/>
          </a:prstGeom>
          <a:noFill/>
        </p:spPr>
      </p:pic>
      <p:pic>
        <p:nvPicPr>
          <p:cNvPr id="11267" name="Picture 3" descr="C:\Users\User\Desktop\Slide2.JPG"/>
          <p:cNvPicPr>
            <a:picLocks noChangeAspect="1" noChangeArrowheads="1"/>
          </p:cNvPicPr>
          <p:nvPr/>
        </p:nvPicPr>
        <p:blipFill>
          <a:blip r:embed="rId3" cstate="print"/>
          <a:srcRect/>
          <a:stretch>
            <a:fillRect/>
          </a:stretch>
        </p:blipFill>
        <p:spPr bwMode="auto">
          <a:xfrm>
            <a:off x="5715000" y="2743200"/>
            <a:ext cx="2590800" cy="3505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683"/>
    </mc:Choice>
    <mc:Fallback>
      <p:transition spd="slow" advTm="68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sz="2000" dirty="0">
                <a:latin typeface="Bell MT" pitchFamily="18" charset="0"/>
              </a:rPr>
              <a:t>The opening questions should be such as to arouse human interest. </a:t>
            </a:r>
          </a:p>
          <a:p>
            <a:pPr algn="just">
              <a:buNone/>
            </a:pPr>
            <a:r>
              <a:rPr lang="en-US" sz="2000" dirty="0">
                <a:latin typeface="Bell MT" pitchFamily="18" charset="0"/>
              </a:rPr>
              <a:t>The following type of questions should generally be avoided as opening questions in a  questionnaire: </a:t>
            </a:r>
          </a:p>
          <a:p>
            <a:pPr lvl="3" algn="just">
              <a:buNone/>
            </a:pPr>
            <a:r>
              <a:rPr lang="en-US" sz="2200" dirty="0">
                <a:latin typeface="Bell MT" pitchFamily="18" charset="0"/>
              </a:rPr>
              <a:t>1. questions that put too great a strain on the memory or intellect of the respondent;</a:t>
            </a:r>
          </a:p>
          <a:p>
            <a:pPr lvl="3" algn="just">
              <a:buNone/>
            </a:pPr>
            <a:r>
              <a:rPr lang="en-US" sz="2200" dirty="0">
                <a:latin typeface="Bell MT" pitchFamily="18" charset="0"/>
              </a:rPr>
              <a:t>2. questions of a personal character;</a:t>
            </a:r>
          </a:p>
          <a:p>
            <a:pPr lvl="3" algn="just">
              <a:buNone/>
            </a:pPr>
            <a:r>
              <a:rPr lang="en-US" sz="2200" dirty="0">
                <a:latin typeface="Bell MT" pitchFamily="18" charset="0"/>
              </a:rPr>
              <a:t>3. questions related to personal wealth, etc.</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617"/>
    </mc:Choice>
    <mc:Fallback>
      <p:transition spd="slow" advTm="61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572000" cy="715962"/>
          </a:xfrm>
        </p:spPr>
        <p:txBody>
          <a:bodyPr>
            <a:normAutofit fontScale="90000"/>
          </a:bodyPr>
          <a:lstStyle/>
          <a:p>
            <a:r>
              <a:rPr lang="en-US" sz="2200" b="1" u="sng" dirty="0">
                <a:solidFill>
                  <a:srgbClr val="00B050"/>
                </a:solidFill>
                <a:latin typeface="Bell MT" pitchFamily="18" charset="0"/>
              </a:rPr>
              <a:t>3. </a:t>
            </a:r>
            <a:r>
              <a:rPr lang="en-US" sz="2200" b="1" i="1" u="sng" dirty="0">
                <a:solidFill>
                  <a:srgbClr val="00B050"/>
                </a:solidFill>
                <a:latin typeface="Bell MT" pitchFamily="18" charset="0"/>
              </a:rPr>
              <a:t>Question formulation and wording:</a:t>
            </a:r>
            <a:endParaRPr lang="en-US" sz="2200" b="1" u="sng" dirty="0">
              <a:solidFill>
                <a:srgbClr val="00B050"/>
              </a:solidFill>
              <a:latin typeface="Bell MT" pitchFamily="18" charset="0"/>
            </a:endParaRPr>
          </a:p>
        </p:txBody>
      </p:sp>
      <p:sp>
        <p:nvSpPr>
          <p:cNvPr id="3" name="Content Placeholder 2"/>
          <p:cNvSpPr>
            <a:spLocks noGrp="1"/>
          </p:cNvSpPr>
          <p:nvPr>
            <p:ph idx="1"/>
          </p:nvPr>
        </p:nvSpPr>
        <p:spPr>
          <a:xfrm>
            <a:off x="457200" y="1066800"/>
            <a:ext cx="8229600" cy="4953000"/>
          </a:xfrm>
        </p:spPr>
        <p:txBody>
          <a:bodyPr>
            <a:noAutofit/>
          </a:bodyPr>
          <a:lstStyle/>
          <a:p>
            <a:pPr algn="just">
              <a:buClr>
                <a:srgbClr val="FF0000"/>
              </a:buClr>
              <a:buFont typeface="Courier New" pitchFamily="49" charset="0"/>
              <a:buChar char="o"/>
            </a:pPr>
            <a:r>
              <a:rPr lang="en-US" sz="2200" i="1" dirty="0">
                <a:latin typeface="Bell MT" pitchFamily="18" charset="0"/>
              </a:rPr>
              <a:t>With regard to this aspect of questionnaire, the researcher </a:t>
            </a:r>
            <a:r>
              <a:rPr lang="en-US" sz="2200" dirty="0">
                <a:latin typeface="Bell MT" pitchFamily="18" charset="0"/>
              </a:rPr>
              <a:t>should note that each question must be very clear for any sort of misunderstanding can do irreparable harm to a survey. </a:t>
            </a:r>
          </a:p>
          <a:p>
            <a:pPr algn="just">
              <a:buClr>
                <a:srgbClr val="FF0000"/>
              </a:buClr>
              <a:buFont typeface="Courier New" pitchFamily="49" charset="0"/>
              <a:buChar char="o"/>
            </a:pPr>
            <a:r>
              <a:rPr lang="en-US" sz="2200" dirty="0">
                <a:latin typeface="Bell MT" pitchFamily="18" charset="0"/>
              </a:rPr>
              <a:t>Question should also be impartial in order not to give a biased picture of the true state of affairs. </a:t>
            </a:r>
          </a:p>
          <a:p>
            <a:pPr algn="just">
              <a:buClr>
                <a:srgbClr val="FF0000"/>
              </a:buClr>
              <a:buFont typeface="Courier New" pitchFamily="49" charset="0"/>
              <a:buChar char="o"/>
            </a:pPr>
            <a:r>
              <a:rPr lang="en-US" sz="2200" dirty="0">
                <a:latin typeface="Bell MT" pitchFamily="18" charset="0"/>
              </a:rPr>
              <a:t>Questions should be constructed with a view to their forming a logical part of a well thought out tabulation plan. </a:t>
            </a:r>
          </a:p>
          <a:p>
            <a:pPr algn="just">
              <a:buClr>
                <a:srgbClr val="FF0000"/>
              </a:buClr>
              <a:buFont typeface="Courier New" pitchFamily="49" charset="0"/>
              <a:buChar char="o"/>
            </a:pPr>
            <a:r>
              <a:rPr lang="en-US" sz="2200" dirty="0">
                <a:latin typeface="Bell MT" pitchFamily="18" charset="0"/>
              </a:rPr>
              <a:t>In general, all questions should meet the following standards—</a:t>
            </a:r>
          </a:p>
          <a:p>
            <a:pPr algn="just">
              <a:buNone/>
            </a:pPr>
            <a:r>
              <a:rPr lang="en-US" sz="2200" dirty="0">
                <a:latin typeface="Bell MT" pitchFamily="18" charset="0"/>
              </a:rPr>
              <a:t>		</a:t>
            </a:r>
            <a:r>
              <a:rPr lang="en-US" sz="2200" dirty="0">
                <a:solidFill>
                  <a:srgbClr val="FF0000"/>
                </a:solidFill>
                <a:latin typeface="Bell MT" pitchFamily="18" charset="0"/>
              </a:rPr>
              <a:t>(a)</a:t>
            </a:r>
            <a:r>
              <a:rPr lang="en-US" sz="2200" dirty="0">
                <a:latin typeface="Bell MT" pitchFamily="18" charset="0"/>
              </a:rPr>
              <a:t> Should be easily understood; </a:t>
            </a:r>
          </a:p>
          <a:p>
            <a:pPr algn="just">
              <a:buNone/>
            </a:pPr>
            <a:r>
              <a:rPr lang="en-US" sz="2200" dirty="0">
                <a:latin typeface="Bell MT" pitchFamily="18" charset="0"/>
              </a:rPr>
              <a:t>		</a:t>
            </a:r>
            <a:r>
              <a:rPr lang="en-US" sz="2200" dirty="0">
                <a:solidFill>
                  <a:srgbClr val="FF0000"/>
                </a:solidFill>
                <a:latin typeface="Bell MT" pitchFamily="18" charset="0"/>
              </a:rPr>
              <a:t>(b)</a:t>
            </a:r>
            <a:r>
              <a:rPr lang="en-US" sz="2200" dirty="0">
                <a:latin typeface="Bell MT" pitchFamily="18" charset="0"/>
              </a:rPr>
              <a:t> Should be simple i.e., should convey only one thought at 		a time; </a:t>
            </a:r>
          </a:p>
          <a:p>
            <a:pPr algn="just">
              <a:buNone/>
            </a:pPr>
            <a:r>
              <a:rPr lang="en-US" sz="2200" dirty="0">
                <a:latin typeface="Bell MT" pitchFamily="18" charset="0"/>
              </a:rPr>
              <a:t>		</a:t>
            </a:r>
            <a:r>
              <a:rPr lang="en-US" sz="2200" dirty="0">
                <a:solidFill>
                  <a:srgbClr val="FF0000"/>
                </a:solidFill>
                <a:latin typeface="Bell MT" pitchFamily="18" charset="0"/>
              </a:rPr>
              <a:t>(c)</a:t>
            </a:r>
            <a:r>
              <a:rPr lang="en-US" sz="2200" dirty="0">
                <a:latin typeface="Bell MT" pitchFamily="18" charset="0"/>
              </a:rPr>
              <a:t> Should be concrete and should conform as much as possible 		to the respondent’s way of thinking. </a:t>
            </a:r>
          </a:p>
        </p:txBody>
      </p:sp>
    </p:spTree>
  </p:cSld>
  <p:clrMapOvr>
    <a:masterClrMapping/>
  </p:clrMapOvr>
  <mc:AlternateContent xmlns:mc="http://schemas.openxmlformats.org/markup-compatibility/2006">
    <mc:Choice xmlns:p14="http://schemas.microsoft.com/office/powerpoint/2010/main" xmlns="" Requires="p14">
      <p:transition spd="slow" p14:dur="2000" advTm="877"/>
    </mc:Choice>
    <mc:Fallback>
      <p:transition spd="slow" advTm="87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92500" lnSpcReduction="20000"/>
          </a:bodyPr>
          <a:lstStyle/>
          <a:p>
            <a:pPr algn="just">
              <a:buClr>
                <a:srgbClr val="FF0000"/>
              </a:buClr>
              <a:buFont typeface="Courier New" pitchFamily="49" charset="0"/>
              <a:buChar char="o"/>
            </a:pPr>
            <a:r>
              <a:rPr lang="en-US" sz="2200" dirty="0">
                <a:latin typeface="Bell MT" pitchFamily="18" charset="0"/>
              </a:rPr>
              <a:t>Concerning the form of questions, we can talk about two principal forms, 	viz., </a:t>
            </a:r>
            <a:r>
              <a:rPr lang="en-US" sz="2200" b="1" dirty="0">
                <a:latin typeface="Bell MT" pitchFamily="18" charset="0"/>
              </a:rPr>
              <a:t>multiple choice question </a:t>
            </a:r>
            <a:r>
              <a:rPr lang="en-US" sz="2200" dirty="0">
                <a:latin typeface="Bell MT" pitchFamily="18" charset="0"/>
              </a:rPr>
              <a:t>and </a:t>
            </a:r>
            <a:r>
              <a:rPr lang="en-US" sz="2200" b="1" dirty="0">
                <a:latin typeface="Bell MT" pitchFamily="18" charset="0"/>
              </a:rPr>
              <a:t>the open-end question</a:t>
            </a:r>
            <a:r>
              <a:rPr lang="en-US" sz="2200" dirty="0">
                <a:latin typeface="Bell MT" pitchFamily="18" charset="0"/>
              </a:rPr>
              <a:t>. </a:t>
            </a:r>
          </a:p>
          <a:p>
            <a:pPr algn="just">
              <a:buClr>
                <a:srgbClr val="FF0000"/>
              </a:buClr>
              <a:buFont typeface="Courier New" pitchFamily="49" charset="0"/>
              <a:buChar char="o"/>
            </a:pPr>
            <a:r>
              <a:rPr lang="en-US" sz="2200" dirty="0">
                <a:latin typeface="Bell MT" pitchFamily="18" charset="0"/>
              </a:rPr>
              <a:t>In the former the respondent selects one of the alternative possible 	answers put to him, whereas in the latter he has to supply the answer 	in his own words. </a:t>
            </a:r>
          </a:p>
          <a:p>
            <a:pPr algn="just">
              <a:buClr>
                <a:srgbClr val="FF0000"/>
              </a:buClr>
              <a:buFont typeface="Courier New" pitchFamily="49" charset="0"/>
              <a:buChar char="o"/>
            </a:pPr>
            <a:r>
              <a:rPr lang="en-US" sz="2200" dirty="0">
                <a:latin typeface="Bell MT" pitchFamily="18" charset="0"/>
              </a:rPr>
              <a:t>The question with only two possible answers </a:t>
            </a:r>
            <a:r>
              <a:rPr lang="en-US" sz="2200" b="1" dirty="0">
                <a:latin typeface="Bell MT" pitchFamily="18" charset="0"/>
              </a:rPr>
              <a:t>(usually ‘Yes’ or ‘No’) </a:t>
            </a:r>
            <a:r>
              <a:rPr lang="en-US" sz="2200" dirty="0">
                <a:latin typeface="Bell MT" pitchFamily="18" charset="0"/>
              </a:rPr>
              <a:t>can 	be taken as a special case of the multiple choice question, or can be 	named as a ‘closed question.’ </a:t>
            </a:r>
          </a:p>
          <a:p>
            <a:pPr algn="just">
              <a:buClr>
                <a:srgbClr val="FF0000"/>
              </a:buClr>
              <a:buFont typeface="Courier New" pitchFamily="49" charset="0"/>
              <a:buChar char="o"/>
            </a:pPr>
            <a:r>
              <a:rPr lang="en-US" sz="2200" dirty="0">
                <a:latin typeface="Bell MT" pitchFamily="18" charset="0"/>
              </a:rPr>
              <a:t>There are some advantages and disadvantages of each possible form of 	question.</a:t>
            </a:r>
          </a:p>
          <a:p>
            <a:pPr algn="just">
              <a:buClr>
                <a:srgbClr val="FF0000"/>
              </a:buClr>
              <a:buFont typeface="Courier New" pitchFamily="49" charset="0"/>
              <a:buChar char="o"/>
            </a:pPr>
            <a:r>
              <a:rPr lang="en-US" sz="2400" dirty="0">
                <a:latin typeface="Bell MT" pitchFamily="18" charset="0"/>
              </a:rPr>
              <a:t>Multiple choice or closed questions have the advantages of </a:t>
            </a:r>
            <a:r>
              <a:rPr lang="en-US" sz="2400" i="1" dirty="0">
                <a:latin typeface="Bell MT" pitchFamily="18" charset="0"/>
              </a:rPr>
              <a:t>easy 	handling, simple to answer, quick and relatively inexpensive to 	analyse. </a:t>
            </a:r>
          </a:p>
          <a:p>
            <a:pPr algn="just">
              <a:buClr>
                <a:srgbClr val="FF0000"/>
              </a:buClr>
              <a:buFont typeface="Courier New" pitchFamily="49" charset="0"/>
              <a:buChar char="o"/>
            </a:pPr>
            <a:r>
              <a:rPr lang="en-US" sz="2400" dirty="0">
                <a:latin typeface="Bell MT" pitchFamily="18" charset="0"/>
              </a:rPr>
              <a:t>They are most amenable to statistical analysis. </a:t>
            </a:r>
          </a:p>
          <a:p>
            <a:pPr algn="just">
              <a:buClr>
                <a:srgbClr val="FF0000"/>
              </a:buClr>
              <a:buFont typeface="Courier New" pitchFamily="49" charset="0"/>
              <a:buChar char="o"/>
            </a:pPr>
            <a:r>
              <a:rPr lang="en-US" sz="2400" dirty="0">
                <a:latin typeface="Bell MT" pitchFamily="18" charset="0"/>
              </a:rPr>
              <a:t>Sometimes, the provision of alternative  replies helps to make clear 	the meaning of the question. </a:t>
            </a:r>
          </a:p>
          <a:p>
            <a:pPr algn="just">
              <a:buClr>
                <a:srgbClr val="FF0000"/>
              </a:buClr>
              <a:buFont typeface="Courier New" pitchFamily="49" charset="0"/>
              <a:buChar char="o"/>
            </a:pPr>
            <a:r>
              <a:rPr lang="en-US" sz="2400" dirty="0">
                <a:latin typeface="Bell MT" pitchFamily="18" charset="0"/>
              </a:rPr>
              <a:t>But the main drawback of fixed alternative questions is that of 	</a:t>
            </a:r>
            <a:r>
              <a:rPr lang="en-US" sz="2400" b="1" i="1" dirty="0">
                <a:latin typeface="Bell MT" pitchFamily="18" charset="0"/>
              </a:rPr>
              <a:t>“putting answers in people’s mouths”</a:t>
            </a:r>
            <a:r>
              <a:rPr lang="en-US" sz="2400" dirty="0">
                <a:latin typeface="Bell MT" pitchFamily="18" charset="0"/>
              </a:rPr>
              <a:t> i.e., they may force a 	statement of opinion on an issue about which the respondent 	does not infact have any opinion.</a:t>
            </a:r>
            <a:endParaRPr lang="en-US" sz="2200" dirty="0">
              <a:latin typeface="Bell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Tm="624"/>
    </mc:Choice>
    <mc:Fallback>
      <p:transition spd="slow" advTm="62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5257800" cy="2590800"/>
          </a:xfrm>
        </p:spPr>
        <p:txBody>
          <a:bodyPr>
            <a:noAutofit/>
          </a:bodyPr>
          <a:lstStyle/>
          <a:p>
            <a:pPr algn="just">
              <a:buClr>
                <a:srgbClr val="C00000"/>
              </a:buClr>
              <a:buFont typeface="Wingdings" pitchFamily="2" charset="2"/>
              <a:buChar char="v"/>
            </a:pPr>
            <a:r>
              <a:rPr lang="en-US" sz="2200" dirty="0">
                <a:latin typeface="Bell MT" pitchFamily="18" charset="0"/>
              </a:rPr>
              <a:t>The task of data collection begins after a research problem has been defined and research design/plan chalked out. </a:t>
            </a:r>
          </a:p>
          <a:p>
            <a:pPr algn="just">
              <a:buClr>
                <a:srgbClr val="C00000"/>
              </a:buClr>
              <a:buNone/>
            </a:pPr>
            <a:endParaRPr lang="en-US" sz="300" dirty="0">
              <a:latin typeface="Bell MT" pitchFamily="18" charset="0"/>
            </a:endParaRPr>
          </a:p>
          <a:p>
            <a:pPr algn="just">
              <a:buClr>
                <a:srgbClr val="C00000"/>
              </a:buClr>
              <a:buFont typeface="Wingdings" pitchFamily="2" charset="2"/>
              <a:buChar char="v"/>
            </a:pPr>
            <a:r>
              <a:rPr lang="en-US" sz="2200" dirty="0">
                <a:latin typeface="Bell MT" pitchFamily="18" charset="0"/>
              </a:rPr>
              <a:t>While deciding about the method of data collection to be used for the study, the researcher should keep in mind two types of data viz., primary and secondary. </a:t>
            </a:r>
          </a:p>
          <a:p>
            <a:pPr algn="just">
              <a:buClr>
                <a:srgbClr val="C00000"/>
              </a:buClr>
              <a:buNone/>
            </a:pPr>
            <a:endParaRPr lang="en-US" sz="400" dirty="0">
              <a:latin typeface="Bell MT" pitchFamily="18" charset="0"/>
            </a:endParaRPr>
          </a:p>
        </p:txBody>
      </p:sp>
      <p:sp>
        <p:nvSpPr>
          <p:cNvPr id="4" name="Title 1"/>
          <p:cNvSpPr>
            <a:spLocks noGrp="1"/>
          </p:cNvSpPr>
          <p:nvPr>
            <p:ph type="title"/>
          </p:nvPr>
        </p:nvSpPr>
        <p:spPr>
          <a:xfrm>
            <a:off x="457200" y="381000"/>
            <a:ext cx="2362200" cy="685800"/>
          </a:xfrm>
        </p:spPr>
        <p:txBody>
          <a:bodyPr>
            <a:normAutofit/>
          </a:bodyPr>
          <a:lstStyle/>
          <a:p>
            <a:pPr algn="l"/>
            <a:r>
              <a:rPr lang="en-US" sz="3000" b="1" dirty="0">
                <a:solidFill>
                  <a:srgbClr val="002060"/>
                </a:solidFill>
                <a:latin typeface="Bell MT" pitchFamily="18" charset="0"/>
              </a:rPr>
              <a:t>Introduction</a:t>
            </a:r>
          </a:p>
        </p:txBody>
      </p:sp>
      <p:sp>
        <p:nvSpPr>
          <p:cNvPr id="5" name="Rectangle 4"/>
          <p:cNvSpPr/>
          <p:nvPr/>
        </p:nvSpPr>
        <p:spPr>
          <a:xfrm>
            <a:off x="3505200" y="3581400"/>
            <a:ext cx="5105400" cy="2800767"/>
          </a:xfrm>
          <a:prstGeom prst="rect">
            <a:avLst/>
          </a:prstGeom>
        </p:spPr>
        <p:txBody>
          <a:bodyPr wrap="square">
            <a:spAutoFit/>
          </a:bodyPr>
          <a:lstStyle/>
          <a:p>
            <a:pPr algn="just">
              <a:buClr>
                <a:srgbClr val="C00000"/>
              </a:buClr>
              <a:buFont typeface="Wingdings" pitchFamily="2" charset="2"/>
              <a:buChar char="v"/>
            </a:pPr>
            <a:r>
              <a:rPr lang="en-US" sz="2200" dirty="0">
                <a:latin typeface="Bell MT" pitchFamily="18" charset="0"/>
              </a:rPr>
              <a:t>The </a:t>
            </a:r>
            <a:r>
              <a:rPr lang="en-US" sz="2200" b="1" i="1" dirty="0">
                <a:solidFill>
                  <a:srgbClr val="FF0066"/>
                </a:solidFill>
                <a:latin typeface="Bell MT" pitchFamily="18" charset="0"/>
              </a:rPr>
              <a:t>primary data</a:t>
            </a:r>
            <a:r>
              <a:rPr lang="en-US" sz="2200" i="1" dirty="0">
                <a:latin typeface="Bell MT" pitchFamily="18" charset="0"/>
              </a:rPr>
              <a:t> are </a:t>
            </a:r>
            <a:r>
              <a:rPr lang="en-US" sz="2200" dirty="0">
                <a:latin typeface="Bell MT" pitchFamily="18" charset="0"/>
              </a:rPr>
              <a:t>those which are collected afresh and for the first time, and thus happen to be original in character. </a:t>
            </a:r>
          </a:p>
          <a:p>
            <a:pPr algn="just">
              <a:buClr>
                <a:srgbClr val="C00000"/>
              </a:buClr>
              <a:buNone/>
            </a:pPr>
            <a:endParaRPr lang="en-US" sz="2200" dirty="0">
              <a:latin typeface="Bell MT" pitchFamily="18" charset="0"/>
            </a:endParaRPr>
          </a:p>
          <a:p>
            <a:pPr algn="just">
              <a:buClr>
                <a:srgbClr val="C00000"/>
              </a:buClr>
              <a:buFont typeface="Wingdings" pitchFamily="2" charset="2"/>
              <a:buChar char="v"/>
            </a:pPr>
            <a:r>
              <a:rPr lang="en-US" sz="2200" dirty="0">
                <a:latin typeface="Bell MT" pitchFamily="18" charset="0"/>
              </a:rPr>
              <a:t>The </a:t>
            </a:r>
            <a:r>
              <a:rPr lang="en-US" sz="2200" b="1" i="1" dirty="0">
                <a:solidFill>
                  <a:srgbClr val="FF0066"/>
                </a:solidFill>
                <a:latin typeface="Bell MT" pitchFamily="18" charset="0"/>
              </a:rPr>
              <a:t>secondary data</a:t>
            </a:r>
            <a:r>
              <a:rPr lang="en-US" sz="2200" i="1" dirty="0">
                <a:latin typeface="Bell MT" pitchFamily="18" charset="0"/>
              </a:rPr>
              <a:t>, on the other hand, are those which have already been collected by someone </a:t>
            </a:r>
            <a:r>
              <a:rPr lang="en-US" sz="2200" dirty="0">
                <a:latin typeface="Bell MT" pitchFamily="18" charset="0"/>
              </a:rPr>
              <a:t>else and which have already been passed through the statistical process. </a:t>
            </a:r>
          </a:p>
        </p:txBody>
      </p:sp>
      <p:pic>
        <p:nvPicPr>
          <p:cNvPr id="2050" name="Picture 2" descr="C:\Users\User\Desktop\Senate-Data-Facebook-Collection-1000x550.jpg"/>
          <p:cNvPicPr>
            <a:picLocks noChangeAspect="1" noChangeArrowheads="1"/>
          </p:cNvPicPr>
          <p:nvPr/>
        </p:nvPicPr>
        <p:blipFill>
          <a:blip r:embed="rId2" cstate="print"/>
          <a:srcRect/>
          <a:stretch>
            <a:fillRect/>
          </a:stretch>
        </p:blipFill>
        <p:spPr bwMode="auto">
          <a:xfrm>
            <a:off x="609600" y="3733800"/>
            <a:ext cx="2743199" cy="2155371"/>
          </a:xfrm>
          <a:prstGeom prst="rect">
            <a:avLst/>
          </a:prstGeom>
          <a:noFill/>
        </p:spPr>
      </p:pic>
      <p:pic>
        <p:nvPicPr>
          <p:cNvPr id="2051" name="Picture 3" descr="C:\Users\User\Desktop\data-collection.jpg"/>
          <p:cNvPicPr>
            <a:picLocks noChangeAspect="1" noChangeArrowheads="1"/>
          </p:cNvPicPr>
          <p:nvPr/>
        </p:nvPicPr>
        <p:blipFill>
          <a:blip r:embed="rId3" cstate="print"/>
          <a:srcRect/>
          <a:stretch>
            <a:fillRect/>
          </a:stretch>
        </p:blipFill>
        <p:spPr bwMode="auto">
          <a:xfrm>
            <a:off x="5486400" y="914400"/>
            <a:ext cx="3314700" cy="253277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73642"/>
    </mc:Choice>
    <mc:Fallback>
      <p:transition spd="slow" advTm="7364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953000" cy="685800"/>
          </a:xfrm>
        </p:spPr>
        <p:txBody>
          <a:bodyPr>
            <a:normAutofit/>
          </a:bodyPr>
          <a:lstStyle/>
          <a:p>
            <a:pPr algn="l"/>
            <a:r>
              <a:rPr lang="en-US" sz="2400" b="1" i="1" u="sng" dirty="0">
                <a:solidFill>
                  <a:srgbClr val="00B050"/>
                </a:solidFill>
                <a:latin typeface="Bell MT" pitchFamily="18" charset="0"/>
              </a:rPr>
              <a:t>Essentials of a good questionnaire:</a:t>
            </a:r>
            <a:endParaRPr lang="en-US" sz="2400" b="1" u="sng" dirty="0">
              <a:solidFill>
                <a:srgbClr val="00B050"/>
              </a:solidFill>
              <a:latin typeface="Bell MT" pitchFamily="18" charset="0"/>
            </a:endParaRPr>
          </a:p>
        </p:txBody>
      </p:sp>
      <p:sp>
        <p:nvSpPr>
          <p:cNvPr id="3" name="Content Placeholder 2"/>
          <p:cNvSpPr>
            <a:spLocks noGrp="1"/>
          </p:cNvSpPr>
          <p:nvPr>
            <p:ph idx="1"/>
          </p:nvPr>
        </p:nvSpPr>
        <p:spPr>
          <a:xfrm>
            <a:off x="533400" y="1036637"/>
            <a:ext cx="7848600" cy="5211763"/>
          </a:xfrm>
        </p:spPr>
        <p:txBody>
          <a:bodyPr>
            <a:noAutofit/>
          </a:bodyPr>
          <a:lstStyle/>
          <a:p>
            <a:pPr algn="just">
              <a:buClr>
                <a:srgbClr val="FF0000"/>
              </a:buClr>
              <a:buFont typeface="Wingdings" pitchFamily="2" charset="2"/>
              <a:buChar char="ü"/>
            </a:pPr>
            <a:r>
              <a:rPr lang="en-US" sz="2000" i="1" dirty="0">
                <a:latin typeface="Bell MT" pitchFamily="18" charset="0"/>
              </a:rPr>
              <a:t>To be successful, questionnaire should be comparatively </a:t>
            </a:r>
            <a:r>
              <a:rPr lang="en-US" sz="2000" dirty="0">
                <a:latin typeface="Bell MT" pitchFamily="18" charset="0"/>
              </a:rPr>
              <a:t>short and simple 	i.e., 	the size of the questionnaire should be kept to the minimum. </a:t>
            </a:r>
          </a:p>
          <a:p>
            <a:pPr algn="just">
              <a:buClr>
                <a:srgbClr val="FF0000"/>
              </a:buClr>
              <a:buFont typeface="Wingdings" pitchFamily="2" charset="2"/>
              <a:buChar char="ü"/>
            </a:pPr>
            <a:r>
              <a:rPr lang="en-US" sz="2000" dirty="0">
                <a:latin typeface="Bell MT" pitchFamily="18" charset="0"/>
              </a:rPr>
              <a:t>Questions should proceed in logical sequence moving from </a:t>
            </a:r>
            <a:r>
              <a:rPr lang="en-US" sz="2000" b="1" dirty="0">
                <a:latin typeface="Bell MT" pitchFamily="18" charset="0"/>
              </a:rPr>
              <a:t>easy to 	more difficult questions. </a:t>
            </a:r>
          </a:p>
          <a:p>
            <a:pPr algn="just">
              <a:buClr>
                <a:srgbClr val="FF0000"/>
              </a:buClr>
              <a:buFont typeface="Wingdings" pitchFamily="2" charset="2"/>
              <a:buChar char="ü"/>
            </a:pPr>
            <a:r>
              <a:rPr lang="en-US" sz="2000" dirty="0">
                <a:latin typeface="Bell MT" pitchFamily="18" charset="0"/>
              </a:rPr>
              <a:t>Personal and intimate questions should be left to the end. </a:t>
            </a:r>
          </a:p>
          <a:p>
            <a:pPr algn="just">
              <a:buClr>
                <a:srgbClr val="FF0000"/>
              </a:buClr>
              <a:buFont typeface="Wingdings" pitchFamily="2" charset="2"/>
              <a:buChar char="ü"/>
            </a:pPr>
            <a:r>
              <a:rPr lang="en-US" sz="2000" dirty="0">
                <a:latin typeface="Bell MT" pitchFamily="18" charset="0"/>
              </a:rPr>
              <a:t>Technical terms and vague expressions capable of different 	interpretations should be avoided in a questionnaire. </a:t>
            </a:r>
          </a:p>
          <a:p>
            <a:pPr algn="just">
              <a:buClr>
                <a:srgbClr val="FF0000"/>
              </a:buClr>
              <a:buFont typeface="Wingdings" pitchFamily="2" charset="2"/>
              <a:buChar char="ü"/>
            </a:pPr>
            <a:r>
              <a:rPr lang="en-US" sz="2000" dirty="0">
                <a:latin typeface="Bell MT" pitchFamily="18" charset="0"/>
              </a:rPr>
              <a:t>Questions may be dichotomous (yes or no answers), multiple choice 	(alternative answers listed) or open-ended. </a:t>
            </a:r>
          </a:p>
          <a:p>
            <a:pPr algn="just">
              <a:buClr>
                <a:srgbClr val="FF0000"/>
              </a:buClr>
              <a:buFont typeface="Wingdings" pitchFamily="2" charset="2"/>
              <a:buChar char="ü"/>
            </a:pPr>
            <a:r>
              <a:rPr lang="en-US" sz="2000" dirty="0">
                <a:latin typeface="Bell MT" pitchFamily="18" charset="0"/>
              </a:rPr>
              <a:t>The latter type of questions are often difficult to analyse and hence 	should be avoided in a questionnaire to the extent possible. </a:t>
            </a:r>
          </a:p>
          <a:p>
            <a:pPr algn="just">
              <a:buClr>
                <a:srgbClr val="FF0000"/>
              </a:buClr>
              <a:buFont typeface="Wingdings" pitchFamily="2" charset="2"/>
              <a:buChar char="ü"/>
            </a:pPr>
            <a:r>
              <a:rPr lang="en-US" sz="2000" dirty="0">
                <a:latin typeface="Bell MT" pitchFamily="18" charset="0"/>
              </a:rPr>
              <a:t>There should be some control questions in the questionnaire which 	indicate the reliability of the respondent. </a:t>
            </a:r>
          </a:p>
          <a:p>
            <a:pPr algn="just">
              <a:buClr>
                <a:srgbClr val="FF0000"/>
              </a:buClr>
              <a:buFont typeface="Wingdings" pitchFamily="2" charset="2"/>
              <a:buChar char="ü"/>
            </a:pPr>
            <a:r>
              <a:rPr lang="en-US" sz="2000" dirty="0">
                <a:latin typeface="Bell MT" pitchFamily="18" charset="0"/>
              </a:rPr>
              <a:t>For instance, a question designed to determine the consumption of 	particular material may be asked </a:t>
            </a:r>
          </a:p>
        </p:txBody>
      </p:sp>
    </p:spTree>
  </p:cSld>
  <p:clrMapOvr>
    <a:masterClrMapping/>
  </p:clrMapOvr>
  <mc:AlternateContent xmlns:mc="http://schemas.openxmlformats.org/markup-compatibility/2006">
    <mc:Choice xmlns:p14="http://schemas.microsoft.com/office/powerpoint/2010/main" xmlns="" Requires="p14">
      <p:transition spd="slow" p14:dur="2000" advTm="93768"/>
    </mc:Choice>
    <mc:Fallback>
      <p:transition spd="slow" advTm="9376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715962"/>
          </a:xfrm>
        </p:spPr>
        <p:txBody>
          <a:bodyPr>
            <a:normAutofit/>
          </a:bodyPr>
          <a:lstStyle/>
          <a:p>
            <a:pPr algn="l"/>
            <a:r>
              <a:rPr lang="en-US" sz="2600" b="1" u="sng" dirty="0">
                <a:solidFill>
                  <a:srgbClr val="00B050"/>
                </a:solidFill>
                <a:latin typeface="Bell MT" pitchFamily="18" charset="0"/>
              </a:rPr>
              <a:t>Process of designing a Questionnaire</a:t>
            </a:r>
          </a:p>
        </p:txBody>
      </p:sp>
      <p:sp>
        <p:nvSpPr>
          <p:cNvPr id="3" name="Content Placeholder 2"/>
          <p:cNvSpPr>
            <a:spLocks noGrp="1"/>
          </p:cNvSpPr>
          <p:nvPr>
            <p:ph idx="1"/>
          </p:nvPr>
        </p:nvSpPr>
        <p:spPr>
          <a:xfrm>
            <a:off x="685800" y="1066800"/>
            <a:ext cx="7772400" cy="5105400"/>
          </a:xfrm>
        </p:spPr>
        <p:txBody>
          <a:bodyPr>
            <a:normAutofit/>
          </a:bodyPr>
          <a:lstStyle/>
          <a:p>
            <a:pPr algn="just">
              <a:buNone/>
            </a:pPr>
            <a:r>
              <a:rPr lang="en-US" sz="2000" b="1" dirty="0">
                <a:solidFill>
                  <a:srgbClr val="0070C0"/>
                </a:solidFill>
                <a:latin typeface="Bell MT" pitchFamily="18" charset="0"/>
              </a:rPr>
              <a:t>1. Specify the Information Needed</a:t>
            </a:r>
            <a:r>
              <a:rPr lang="en-US" sz="2000" b="1" dirty="0">
                <a:latin typeface="Bell MT" pitchFamily="18" charset="0"/>
              </a:rPr>
              <a:t>:</a:t>
            </a:r>
            <a:r>
              <a:rPr lang="en-US" sz="2000" dirty="0">
                <a:latin typeface="Bell MT" pitchFamily="18" charset="0"/>
              </a:rPr>
              <a:t> The first and the foremost step in designing the questionnaire is to specify the information needed from the respondents such that the objective of the survey is fulfilled. The researcher must completely review the components of the problem, particularly the hypothesis, research questions, and the information needed.</a:t>
            </a:r>
          </a:p>
          <a:p>
            <a:pPr algn="just">
              <a:buNone/>
            </a:pPr>
            <a:endParaRPr lang="en-US" sz="1050" dirty="0">
              <a:latin typeface="Bell MT" pitchFamily="18" charset="0"/>
            </a:endParaRPr>
          </a:p>
          <a:p>
            <a:pPr algn="just">
              <a:buNone/>
            </a:pPr>
            <a:r>
              <a:rPr lang="en-US" sz="2000" b="1" dirty="0">
                <a:solidFill>
                  <a:srgbClr val="0070C0"/>
                </a:solidFill>
                <a:latin typeface="Bell MT" pitchFamily="18" charset="0"/>
              </a:rPr>
              <a:t>2. Define the Target Respondent:</a:t>
            </a:r>
            <a:r>
              <a:rPr lang="en-US" sz="2000" dirty="0">
                <a:solidFill>
                  <a:srgbClr val="0070C0"/>
                </a:solidFill>
                <a:latin typeface="Bell MT" pitchFamily="18" charset="0"/>
              </a:rPr>
              <a:t> </a:t>
            </a:r>
            <a:r>
              <a:rPr lang="en-US" sz="2000" dirty="0">
                <a:latin typeface="Bell MT" pitchFamily="18" charset="0"/>
              </a:rPr>
              <a:t>At the very outset, the researcher must identify the target respondent from whom the information is to be collected. The questions must be designed keeping in mind the type of respondents under study. Such as, the questions that are appropriate for serviceman might not be appropriate for a businessman. The less diversified respondent group shall be selected because the more diversified the group is, the more difficult it will be to design a single questionnaire that is appropriate for the entire group.</a:t>
            </a:r>
          </a:p>
          <a:p>
            <a:pPr algn="just"/>
            <a:endParaRPr lang="en-US" sz="2000" dirty="0">
              <a:latin typeface="Bell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Tm="57211"/>
    </mc:Choice>
    <mc:Fallback>
      <p:transition spd="slow" advTm="5721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1"/>
            <a:ext cx="7924800" cy="5334000"/>
          </a:xfrm>
        </p:spPr>
        <p:txBody>
          <a:bodyPr>
            <a:noAutofit/>
          </a:bodyPr>
          <a:lstStyle/>
          <a:p>
            <a:pPr algn="just">
              <a:buNone/>
            </a:pPr>
            <a:r>
              <a:rPr lang="en-US" sz="2200" b="1" dirty="0">
                <a:solidFill>
                  <a:srgbClr val="0070C0"/>
                </a:solidFill>
                <a:latin typeface="Bell MT" pitchFamily="18" charset="0"/>
              </a:rPr>
              <a:t>3. Specify the type of Interviewing Method:</a:t>
            </a:r>
            <a:r>
              <a:rPr lang="en-US" sz="2200" b="1" dirty="0">
                <a:latin typeface="Bell MT" pitchFamily="18" charset="0"/>
              </a:rPr>
              <a:t> </a:t>
            </a:r>
          </a:p>
          <a:p>
            <a:pPr algn="just">
              <a:buNone/>
            </a:pPr>
            <a:endParaRPr lang="en-US" sz="600" b="1" dirty="0">
              <a:latin typeface="Bell MT" pitchFamily="18" charset="0"/>
            </a:endParaRPr>
          </a:p>
          <a:p>
            <a:pPr algn="just">
              <a:buNone/>
            </a:pPr>
            <a:r>
              <a:rPr lang="en-US" sz="2000" dirty="0">
                <a:latin typeface="Bell MT" pitchFamily="18" charset="0"/>
              </a:rPr>
              <a:t>The next step is to identify the </a:t>
            </a:r>
            <a:r>
              <a:rPr lang="en-US" sz="2000" b="1" dirty="0">
                <a:latin typeface="Bell MT" pitchFamily="18" charset="0"/>
              </a:rPr>
              <a:t>way in which the respondents are reached</a:t>
            </a:r>
            <a:r>
              <a:rPr lang="en-US" sz="2000" dirty="0">
                <a:latin typeface="Bell MT" pitchFamily="18" charset="0"/>
              </a:rPr>
              <a:t>. In personal interviews, the respondent is presented with a questionnaire and interacts face-to-face with the interviewer. Thus, lengthy, complex and varied questions can be asked using the personal interview method. </a:t>
            </a:r>
          </a:p>
          <a:p>
            <a:pPr algn="just">
              <a:buNone/>
            </a:pPr>
            <a:endParaRPr lang="en-US" sz="300" dirty="0">
              <a:latin typeface="Bell MT" pitchFamily="18" charset="0"/>
            </a:endParaRPr>
          </a:p>
          <a:p>
            <a:pPr algn="just">
              <a:buNone/>
            </a:pPr>
            <a:r>
              <a:rPr lang="en-US" sz="2000" dirty="0">
                <a:latin typeface="Bell MT" pitchFamily="18" charset="0"/>
              </a:rPr>
              <a:t>In telephone interviews, the respondent is required to give answers to the questions over the telephone. Here the respondent cannot see the questionnaire and hence this method restricts the use of small, simple and precise questions. </a:t>
            </a:r>
          </a:p>
          <a:p>
            <a:pPr algn="just">
              <a:buNone/>
            </a:pPr>
            <a:endParaRPr lang="en-US" sz="900" dirty="0">
              <a:latin typeface="Bell MT" pitchFamily="18" charset="0"/>
            </a:endParaRPr>
          </a:p>
          <a:p>
            <a:pPr algn="just">
              <a:buNone/>
            </a:pPr>
            <a:r>
              <a:rPr lang="en-US" sz="2000" dirty="0">
                <a:latin typeface="Bell MT" pitchFamily="18" charset="0"/>
              </a:rPr>
              <a:t>The questionnaire can be sent through mail or post. It should be self-explanatory and contain all the important information such that the respondent is able to understand every question and gives a complete response. The electronic questionnaires are sent directly to the mail ids of the respondents and are required to give answers online.</a:t>
            </a:r>
            <a:br>
              <a:rPr lang="en-US" sz="2000" dirty="0">
                <a:latin typeface="Bell MT" pitchFamily="18" charset="0"/>
              </a:rPr>
            </a:br>
            <a:endParaRPr lang="en-US" sz="2000" dirty="0">
              <a:latin typeface="Bell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Tm="38680"/>
    </mc:Choice>
    <mc:Fallback>
      <p:transition spd="slow" advTm="3868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62600"/>
          </a:xfrm>
        </p:spPr>
        <p:txBody>
          <a:bodyPr>
            <a:normAutofit/>
          </a:bodyPr>
          <a:lstStyle/>
          <a:p>
            <a:pPr algn="just">
              <a:buNone/>
            </a:pPr>
            <a:r>
              <a:rPr lang="en-US" sz="2200" b="1" dirty="0">
                <a:solidFill>
                  <a:srgbClr val="0070C0"/>
                </a:solidFill>
                <a:latin typeface="Bell MT" pitchFamily="18" charset="0"/>
              </a:rPr>
              <a:t>4. Determine the Content of Individual Questions:</a:t>
            </a:r>
            <a:r>
              <a:rPr lang="en-US" sz="2200" b="1" dirty="0">
                <a:latin typeface="Bell MT" pitchFamily="18" charset="0"/>
              </a:rPr>
              <a:t> </a:t>
            </a:r>
          </a:p>
          <a:p>
            <a:pPr algn="just">
              <a:buNone/>
            </a:pPr>
            <a:r>
              <a:rPr lang="en-US" sz="2200" dirty="0">
                <a:latin typeface="Bell MT" pitchFamily="18" charset="0"/>
              </a:rPr>
              <a:t>Once the information needed is specified and the interviewing methods are determined, the next step is to decide the content of the question. The researcher must decide on what should be included in the question such that it contribute to the information needed or serve some specific purpose. </a:t>
            </a:r>
          </a:p>
          <a:p>
            <a:pPr algn="just">
              <a:buNone/>
            </a:pPr>
            <a:r>
              <a:rPr lang="en-US" sz="2200" dirty="0">
                <a:latin typeface="Bell MT" pitchFamily="18" charset="0"/>
              </a:rPr>
              <a:t>In some situations, </a:t>
            </a:r>
            <a:r>
              <a:rPr lang="en-US" sz="2200" b="1" dirty="0">
                <a:latin typeface="Bell MT" pitchFamily="18" charset="0"/>
              </a:rPr>
              <a:t>the indirect questions </a:t>
            </a:r>
            <a:r>
              <a:rPr lang="en-US" sz="2200" dirty="0">
                <a:latin typeface="Bell MT" pitchFamily="18" charset="0"/>
              </a:rPr>
              <a:t>which are not directly related to the information needed may be asked. It is useful to ask neutral questions at the beginning of a questionnaire with intent to establish respondent’s involvement and rapport. This is mainly done when the subject of a questionnaire is sensitive or controversial. </a:t>
            </a:r>
          </a:p>
          <a:p>
            <a:pPr algn="just">
              <a:buNone/>
            </a:pPr>
            <a:r>
              <a:rPr lang="en-US" sz="2200" dirty="0">
                <a:latin typeface="Bell MT" pitchFamily="18" charset="0"/>
              </a:rPr>
              <a:t>The researcher must try to avoid the use of </a:t>
            </a:r>
            <a:r>
              <a:rPr lang="en-US" sz="2200" b="1" dirty="0">
                <a:latin typeface="Bell MT" pitchFamily="18" charset="0"/>
              </a:rPr>
              <a:t>double-barreled questions</a:t>
            </a:r>
            <a:r>
              <a:rPr lang="en-US" sz="2200" dirty="0">
                <a:latin typeface="Bell MT" pitchFamily="18" charset="0"/>
              </a:rPr>
              <a:t>. A question that talks about two issues simultaneously, such as Is the Real juice tasty and a refreshing health drink?</a:t>
            </a:r>
          </a:p>
        </p:txBody>
      </p:sp>
    </p:spTree>
  </p:cSld>
  <p:clrMapOvr>
    <a:masterClrMapping/>
  </p:clrMapOvr>
  <mc:AlternateContent xmlns:mc="http://schemas.openxmlformats.org/markup-compatibility/2006">
    <mc:Choice xmlns:p14="http://schemas.microsoft.com/office/powerpoint/2010/main" xmlns="" Requires="p14">
      <p:transition spd="slow" p14:dur="2000" advTm="30956"/>
    </mc:Choice>
    <mc:Fallback>
      <p:transition spd="slow" advTm="3095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848600" cy="5592763"/>
          </a:xfrm>
        </p:spPr>
        <p:txBody>
          <a:bodyPr>
            <a:normAutofit lnSpcReduction="10000"/>
          </a:bodyPr>
          <a:lstStyle/>
          <a:p>
            <a:pPr algn="just">
              <a:buNone/>
            </a:pPr>
            <a:r>
              <a:rPr lang="en-US" sz="2100" b="1" dirty="0">
                <a:solidFill>
                  <a:srgbClr val="0070C0"/>
                </a:solidFill>
                <a:latin typeface="Bell MT" pitchFamily="18" charset="0"/>
              </a:rPr>
              <a:t>5. Overcome Respondent’s Inability and Unwillingness to Answer:</a:t>
            </a:r>
            <a:r>
              <a:rPr lang="en-US" sz="2100" b="1" dirty="0">
                <a:latin typeface="Bell MT" pitchFamily="18" charset="0"/>
              </a:rPr>
              <a:t> </a:t>
            </a:r>
          </a:p>
          <a:p>
            <a:pPr algn="just">
              <a:buNone/>
            </a:pPr>
            <a:endParaRPr lang="en-US" sz="700" dirty="0">
              <a:latin typeface="Bell MT" pitchFamily="18" charset="0"/>
            </a:endParaRPr>
          </a:p>
          <a:p>
            <a:pPr algn="just">
              <a:buNone/>
            </a:pPr>
            <a:r>
              <a:rPr lang="en-US" sz="2000" dirty="0">
                <a:latin typeface="Bell MT" pitchFamily="18" charset="0"/>
              </a:rPr>
              <a:t>The researcher should not presume that the respondent can provide accurate responses to all the questions. He must attempt to overcome the respondent’s inability to answer. </a:t>
            </a:r>
          </a:p>
          <a:p>
            <a:pPr algn="just">
              <a:buNone/>
            </a:pPr>
            <a:endParaRPr lang="en-US" sz="2000" dirty="0">
              <a:latin typeface="Bell MT" pitchFamily="18" charset="0"/>
            </a:endParaRPr>
          </a:p>
          <a:p>
            <a:pPr algn="just">
              <a:buNone/>
            </a:pPr>
            <a:r>
              <a:rPr lang="en-US" sz="2000" dirty="0">
                <a:latin typeface="Bell MT" pitchFamily="18" charset="0"/>
              </a:rPr>
              <a:t>The questions must be designed in a </a:t>
            </a:r>
            <a:r>
              <a:rPr lang="en-US" sz="2000" b="1" dirty="0">
                <a:latin typeface="Bell MT" pitchFamily="18" charset="0"/>
              </a:rPr>
              <a:t>simple and easy language </a:t>
            </a:r>
            <a:r>
              <a:rPr lang="en-US" sz="2000" dirty="0">
                <a:latin typeface="Bell MT" pitchFamily="18" charset="0"/>
              </a:rPr>
              <a:t>such that it is easily understood by each respondent. In situations, where the respondent is not at all informed about the topic of interest, then the researcher may ask the </a:t>
            </a:r>
            <a:r>
              <a:rPr lang="en-US" sz="2000" b="1" dirty="0">
                <a:latin typeface="Bell MT" pitchFamily="18" charset="0"/>
              </a:rPr>
              <a:t>filter questions</a:t>
            </a:r>
            <a:r>
              <a:rPr lang="en-US" sz="2000" dirty="0">
                <a:latin typeface="Bell MT" pitchFamily="18" charset="0"/>
              </a:rPr>
              <a:t>, an initial question asked in the questionnaire to identify the prospective respondents to ensure that they fulfill the requirements of the sample.</a:t>
            </a:r>
          </a:p>
          <a:p>
            <a:pPr algn="just">
              <a:buNone/>
            </a:pPr>
            <a:endParaRPr lang="en-US" sz="2000" dirty="0">
              <a:latin typeface="Bell MT" pitchFamily="18" charset="0"/>
            </a:endParaRPr>
          </a:p>
          <a:p>
            <a:pPr algn="just">
              <a:buNone/>
            </a:pPr>
            <a:r>
              <a:rPr lang="en-US" sz="2000" dirty="0">
                <a:latin typeface="Bell MT" pitchFamily="18" charset="0"/>
              </a:rPr>
              <a:t>Despite being able to answer the question, the respondent is unwilling to devote time in providing information. The researcher must attempt to understand the reason behind such unwillingness and design the questionnaire in such a way that it helps in retaining the respondent’s attention.</a:t>
            </a:r>
          </a:p>
        </p:txBody>
      </p:sp>
    </p:spTree>
  </p:cSld>
  <p:clrMapOvr>
    <a:masterClrMapping/>
  </p:clrMapOvr>
  <mc:AlternateContent xmlns:mc="http://schemas.openxmlformats.org/markup-compatibility/2006">
    <mc:Choice xmlns:p14="http://schemas.microsoft.com/office/powerpoint/2010/main" xmlns="" Requires="p14">
      <p:transition spd="slow" p14:dur="2000" advTm="53708"/>
    </mc:Choice>
    <mc:Fallback>
      <p:transition spd="slow" advTm="5370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buNone/>
            </a:pPr>
            <a:r>
              <a:rPr lang="en-US" sz="2200" b="1" dirty="0">
                <a:solidFill>
                  <a:srgbClr val="0070C0"/>
                </a:solidFill>
                <a:latin typeface="Bell MT" pitchFamily="18" charset="0"/>
              </a:rPr>
              <a:t>6. Decide on the Question Structure:</a:t>
            </a:r>
            <a:r>
              <a:rPr lang="en-US" sz="2200" b="1" dirty="0">
                <a:latin typeface="Bell MT" pitchFamily="18" charset="0"/>
              </a:rPr>
              <a:t> </a:t>
            </a:r>
          </a:p>
          <a:p>
            <a:pPr algn="just">
              <a:buNone/>
            </a:pPr>
            <a:r>
              <a:rPr lang="en-US" sz="2000" dirty="0">
                <a:latin typeface="Bell MT" pitchFamily="18" charset="0"/>
              </a:rPr>
              <a:t>The researcher must decide on the structure of questions to be included in the questionnaire. The question can be structured or unstructured. The </a:t>
            </a:r>
            <a:r>
              <a:rPr lang="en-US" sz="2000" b="1" dirty="0">
                <a:latin typeface="Bell MT" pitchFamily="18" charset="0"/>
              </a:rPr>
              <a:t>unstructured questions are the </a:t>
            </a:r>
            <a:r>
              <a:rPr lang="en-US" sz="2000" b="1" dirty="0">
                <a:solidFill>
                  <a:srgbClr val="00B050"/>
                </a:solidFill>
                <a:latin typeface="Bell MT" pitchFamily="18" charset="0"/>
              </a:rPr>
              <a:t>open-ended questions</a:t>
            </a:r>
            <a:r>
              <a:rPr lang="en-US" sz="2000" dirty="0">
                <a:latin typeface="Bell MT" pitchFamily="18" charset="0"/>
              </a:rPr>
              <a:t> which are answered by the respondents in their own words. These questions are also called as a</a:t>
            </a:r>
            <a:r>
              <a:rPr lang="en-US" sz="2000" b="1" dirty="0">
                <a:latin typeface="Bell MT" pitchFamily="18" charset="0"/>
              </a:rPr>
              <a:t> free-response</a:t>
            </a:r>
            <a:r>
              <a:rPr lang="en-US" sz="2000" dirty="0">
                <a:latin typeface="Bell MT" pitchFamily="18" charset="0"/>
              </a:rPr>
              <a:t> or </a:t>
            </a:r>
            <a:r>
              <a:rPr lang="en-US" sz="2000" b="1" dirty="0">
                <a:latin typeface="Bell MT" pitchFamily="18" charset="0"/>
              </a:rPr>
              <a:t>free-answer question</a:t>
            </a:r>
            <a:r>
              <a:rPr lang="en-US" sz="2000" dirty="0">
                <a:latin typeface="Bell MT" pitchFamily="18" charset="0"/>
              </a:rPr>
              <a:t>s.</a:t>
            </a:r>
          </a:p>
          <a:p>
            <a:pPr algn="just">
              <a:buNone/>
            </a:pPr>
            <a:endParaRPr lang="en-US" sz="2000" dirty="0">
              <a:latin typeface="Bell MT" pitchFamily="18" charset="0"/>
            </a:endParaRPr>
          </a:p>
          <a:p>
            <a:pPr algn="just">
              <a:buNone/>
            </a:pPr>
            <a:r>
              <a:rPr lang="en-US" sz="2000" dirty="0">
                <a:latin typeface="Bell MT" pitchFamily="18" charset="0"/>
              </a:rPr>
              <a:t>While, the </a:t>
            </a:r>
            <a:r>
              <a:rPr lang="en-US" sz="2000" b="1" dirty="0">
                <a:latin typeface="Bell MT" pitchFamily="18" charset="0"/>
              </a:rPr>
              <a:t>structured questions are called as </a:t>
            </a:r>
            <a:r>
              <a:rPr lang="en-US" sz="2000" b="1" dirty="0">
                <a:solidFill>
                  <a:srgbClr val="00B050"/>
                </a:solidFill>
                <a:latin typeface="Bell MT" pitchFamily="18" charset="0"/>
              </a:rPr>
              <a:t>closed-ended questions</a:t>
            </a:r>
            <a:r>
              <a:rPr lang="en-US" sz="2000" dirty="0">
                <a:latin typeface="Bell MT" pitchFamily="18" charset="0"/>
              </a:rPr>
              <a:t> that pre-specify the response alternatives. These questions could be a multiple choice question, dichotomous (yes or no) or a scale.</a:t>
            </a:r>
          </a:p>
          <a:p>
            <a:pPr algn="just">
              <a:buNone/>
            </a:pPr>
            <a:endParaRPr lang="en-US" sz="2000" dirty="0">
              <a:latin typeface="Bell MT" pitchFamily="18" charset="0"/>
            </a:endParaRPr>
          </a:p>
          <a:p>
            <a:pPr algn="just">
              <a:buNone/>
            </a:pPr>
            <a:r>
              <a:rPr lang="en-US" sz="2000" b="1" dirty="0">
                <a:solidFill>
                  <a:srgbClr val="0070C0"/>
                </a:solidFill>
                <a:latin typeface="Bell MT" pitchFamily="18" charset="0"/>
              </a:rPr>
              <a:t>7. Determine the Question Wording:</a:t>
            </a:r>
            <a:r>
              <a:rPr lang="en-US" sz="2000" b="1" dirty="0">
                <a:latin typeface="Bell MT" pitchFamily="18" charset="0"/>
              </a:rPr>
              <a:t> </a:t>
            </a:r>
            <a:r>
              <a:rPr lang="en-US" sz="2000" dirty="0">
                <a:latin typeface="Bell MT" pitchFamily="18" charset="0"/>
              </a:rPr>
              <a:t>The desired question content and structure must be translated into </a:t>
            </a:r>
            <a:r>
              <a:rPr lang="en-US" sz="2000" b="1" dirty="0">
                <a:latin typeface="Bell MT" pitchFamily="18" charset="0"/>
              </a:rPr>
              <a:t>words which are easily understood</a:t>
            </a:r>
            <a:r>
              <a:rPr lang="en-US" sz="2000" dirty="0">
                <a:latin typeface="Bell MT" pitchFamily="18" charset="0"/>
              </a:rPr>
              <a:t> by the respondents. At this step, the researcher must translate the questions in easy words such that the information received from the respondents is similar to what was intended.</a:t>
            </a:r>
          </a:p>
          <a:p>
            <a:pPr algn="just"/>
            <a:endParaRPr lang="en-US" sz="2200" dirty="0">
              <a:latin typeface="Bell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Tm="38496"/>
    </mc:Choice>
    <mc:Fallback>
      <p:transition spd="slow" advTm="3849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buNone/>
            </a:pPr>
            <a:r>
              <a:rPr lang="en-US" sz="2000" dirty="0">
                <a:latin typeface="Bell MT" pitchFamily="18" charset="0"/>
              </a:rPr>
              <a:t>In case the question is written poorly, then the respondent might refuse to answer it or might give a wrong answer. In case, the respondent is reluctant to give answers, then “</a:t>
            </a:r>
            <a:r>
              <a:rPr lang="en-US" sz="2000" b="1" dirty="0">
                <a:latin typeface="Bell MT" pitchFamily="18" charset="0"/>
              </a:rPr>
              <a:t>non response”</a:t>
            </a:r>
            <a:r>
              <a:rPr lang="en-US" sz="2000" dirty="0">
                <a:latin typeface="Bell MT" pitchFamily="18" charset="0"/>
              </a:rPr>
              <a:t> arises which increases the complexity of data analysis. On the other hand, if the wrong information is given, then </a:t>
            </a:r>
            <a:r>
              <a:rPr lang="en-US" sz="2000" b="1" dirty="0">
                <a:latin typeface="Bell MT" pitchFamily="18" charset="0"/>
              </a:rPr>
              <a:t>“ response error”</a:t>
            </a:r>
            <a:r>
              <a:rPr lang="en-US" sz="2000" dirty="0">
                <a:latin typeface="Bell MT" pitchFamily="18" charset="0"/>
              </a:rPr>
              <a:t> arises due to which the result is biased.</a:t>
            </a:r>
          </a:p>
          <a:p>
            <a:pPr algn="just">
              <a:buNone/>
            </a:pPr>
            <a:endParaRPr lang="en-US" sz="2000" dirty="0">
              <a:latin typeface="Bell MT" pitchFamily="18" charset="0"/>
            </a:endParaRPr>
          </a:p>
          <a:p>
            <a:pPr algn="just">
              <a:buNone/>
            </a:pPr>
            <a:r>
              <a:rPr lang="en-US" sz="2000" b="1" dirty="0">
                <a:solidFill>
                  <a:srgbClr val="0070C0"/>
                </a:solidFill>
                <a:latin typeface="Bell MT" pitchFamily="18" charset="0"/>
              </a:rPr>
              <a:t>8. Determine the Order of Questions:</a:t>
            </a:r>
            <a:r>
              <a:rPr lang="en-US" sz="2000" b="1" dirty="0">
                <a:latin typeface="Bell MT" pitchFamily="18" charset="0"/>
              </a:rPr>
              <a:t> </a:t>
            </a:r>
          </a:p>
          <a:p>
            <a:pPr algn="just">
              <a:buNone/>
            </a:pPr>
            <a:r>
              <a:rPr lang="en-US" sz="2000" dirty="0">
                <a:latin typeface="Bell MT" pitchFamily="18" charset="0"/>
              </a:rPr>
              <a:t>At this step, the researcher must decide the </a:t>
            </a:r>
            <a:r>
              <a:rPr lang="en-US" sz="2000" b="1" dirty="0">
                <a:latin typeface="Bell MT" pitchFamily="18" charset="0"/>
              </a:rPr>
              <a:t>sequence in which the questions are to be asked</a:t>
            </a:r>
            <a:r>
              <a:rPr lang="en-US" sz="2000" dirty="0">
                <a:latin typeface="Bell MT" pitchFamily="18" charset="0"/>
              </a:rPr>
              <a:t>. The opening questions are crucial in establishing respondent’s involvement and rapport, and therefore, these questions must be interesting, non-threatening and easy. </a:t>
            </a:r>
          </a:p>
          <a:p>
            <a:pPr algn="just">
              <a:buNone/>
            </a:pPr>
            <a:endParaRPr lang="en-US" sz="2000" dirty="0">
              <a:latin typeface="Bell MT" pitchFamily="18" charset="0"/>
            </a:endParaRPr>
          </a:p>
          <a:p>
            <a:pPr algn="just">
              <a:buNone/>
            </a:pPr>
            <a:r>
              <a:rPr lang="en-US" sz="2000" dirty="0">
                <a:latin typeface="Bell MT" pitchFamily="18" charset="0"/>
              </a:rPr>
              <a:t>Usually, the </a:t>
            </a:r>
            <a:r>
              <a:rPr lang="en-US" sz="2000" b="1" dirty="0">
                <a:latin typeface="Bell MT" pitchFamily="18" charset="0"/>
              </a:rPr>
              <a:t>open-ended questions</a:t>
            </a:r>
            <a:r>
              <a:rPr lang="en-US" sz="2000" dirty="0">
                <a:latin typeface="Bell MT" pitchFamily="18" charset="0"/>
              </a:rPr>
              <a:t> which ask respondents for their opinions are considered as good opening questions, because people like to express their opinions.</a:t>
            </a:r>
          </a:p>
        </p:txBody>
      </p:sp>
    </p:spTree>
  </p:cSld>
  <p:clrMapOvr>
    <a:masterClrMapping/>
  </p:clrMapOvr>
  <mc:AlternateContent xmlns:mc="http://schemas.openxmlformats.org/markup-compatibility/2006">
    <mc:Choice xmlns:p14="http://schemas.microsoft.com/office/powerpoint/2010/main" xmlns="" Requires="p14">
      <p:transition spd="slow" p14:dur="2000" advTm="7325"/>
    </mc:Choice>
    <mc:Fallback>
      <p:transition spd="slow" advTm="732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pPr algn="just">
              <a:buNone/>
            </a:pPr>
            <a:r>
              <a:rPr lang="en-US" sz="2200" b="1" dirty="0">
                <a:solidFill>
                  <a:srgbClr val="0070C0"/>
                </a:solidFill>
                <a:latin typeface="Bell MT" pitchFamily="18" charset="0"/>
              </a:rPr>
              <a:t>9. Identify the Form and Layout:</a:t>
            </a:r>
            <a:r>
              <a:rPr lang="en-US" sz="2200" b="1" dirty="0">
                <a:latin typeface="Bell MT" pitchFamily="18" charset="0"/>
              </a:rPr>
              <a:t> </a:t>
            </a:r>
            <a:r>
              <a:rPr lang="en-US" sz="2200" dirty="0">
                <a:latin typeface="Bell MT" pitchFamily="18" charset="0"/>
              </a:rPr>
              <a:t>The </a:t>
            </a:r>
            <a:r>
              <a:rPr lang="en-US" sz="2200" b="1" dirty="0">
                <a:latin typeface="Bell MT" pitchFamily="18" charset="0"/>
              </a:rPr>
              <a:t>format, positioning and spacing</a:t>
            </a:r>
            <a:r>
              <a:rPr lang="en-US" sz="2200" dirty="0">
                <a:latin typeface="Bell MT" pitchFamily="18" charset="0"/>
              </a:rPr>
              <a:t> of questions has a significant effect on the results. The layout of a questionnaire is specifically important for the self-administered questionnaires. The questionnaires must be divided into several parts, and each part shall be numbered accurately to clearly define the branches of a question.</a:t>
            </a:r>
          </a:p>
          <a:p>
            <a:pPr algn="just">
              <a:buNone/>
            </a:pPr>
            <a:endParaRPr lang="en-US" sz="1200" dirty="0">
              <a:latin typeface="Bell MT" pitchFamily="18" charset="0"/>
            </a:endParaRPr>
          </a:p>
          <a:p>
            <a:pPr algn="just">
              <a:buNone/>
            </a:pPr>
            <a:r>
              <a:rPr lang="en-US" sz="2200" b="1" dirty="0">
                <a:solidFill>
                  <a:srgbClr val="0070C0"/>
                </a:solidFill>
                <a:latin typeface="Bell MT" pitchFamily="18" charset="0"/>
              </a:rPr>
              <a:t>10. Reproduction of Questionnaire:</a:t>
            </a:r>
            <a:r>
              <a:rPr lang="en-US" sz="2400" dirty="0">
                <a:latin typeface="Bell MT" pitchFamily="18" charset="0"/>
              </a:rPr>
              <a:t> </a:t>
            </a:r>
            <a:r>
              <a:rPr lang="en-US" sz="2200" dirty="0">
                <a:latin typeface="Bell MT" pitchFamily="18" charset="0"/>
              </a:rPr>
              <a:t>Here, we talk about the</a:t>
            </a:r>
            <a:r>
              <a:rPr lang="en-US" sz="2200" b="1" dirty="0">
                <a:latin typeface="Bell MT" pitchFamily="18" charset="0"/>
              </a:rPr>
              <a:t> appearance of the questionnaire,</a:t>
            </a:r>
            <a:r>
              <a:rPr lang="en-US" sz="2200" dirty="0">
                <a:latin typeface="Bell MT" pitchFamily="18" charset="0"/>
              </a:rPr>
              <a:t> i.e. the quality of paper on which the questionnaire is either written or printed. In case, the questionnaire is reproduced on a poor-quality paper; then the respondent might feel the research is unimportant due to which the quality of response gets adversely affected.</a:t>
            </a:r>
          </a:p>
          <a:p>
            <a:pPr algn="just">
              <a:buNone/>
            </a:pPr>
            <a:endParaRPr lang="en-US" sz="1200" dirty="0">
              <a:latin typeface="Bell MT" pitchFamily="18" charset="0"/>
            </a:endParaRPr>
          </a:p>
          <a:p>
            <a:pPr algn="just">
              <a:buNone/>
            </a:pPr>
            <a:r>
              <a:rPr lang="en-US" sz="2200" dirty="0">
                <a:latin typeface="Bell MT" pitchFamily="18" charset="0"/>
              </a:rPr>
              <a:t>Thus, it is recommended to reproduce the questionnaire on a good-quality paper having a professional appearance. In case, the questionnaire has several pages, then it should be presented in the form of a booklet rather than the sheets clipped or stapled together.</a:t>
            </a:r>
          </a:p>
          <a:p>
            <a:pPr algn="just">
              <a:buNone/>
            </a:pPr>
            <a:endParaRPr lang="en-US" sz="2200" dirty="0">
              <a:latin typeface="Bell MT" pitchFamily="18" charset="0"/>
            </a:endParaRPr>
          </a:p>
          <a:p>
            <a:endParaRPr lang="en-US" sz="2200" dirty="0">
              <a:latin typeface="Bell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Tm="58017"/>
    </mc:Choice>
    <mc:Fallback>
      <p:transition spd="slow" advTm="5801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1"/>
            <a:ext cx="7772400" cy="4191000"/>
          </a:xfrm>
        </p:spPr>
        <p:txBody>
          <a:bodyPr>
            <a:normAutofit/>
          </a:bodyPr>
          <a:lstStyle/>
          <a:p>
            <a:pPr algn="just">
              <a:buNone/>
            </a:pPr>
            <a:r>
              <a:rPr lang="en-US" sz="2400" b="1" dirty="0">
                <a:solidFill>
                  <a:srgbClr val="0070C0"/>
                </a:solidFill>
                <a:latin typeface="Bell MT" pitchFamily="18" charset="0"/>
              </a:rPr>
              <a:t>11. Pretesting:</a:t>
            </a:r>
            <a:r>
              <a:rPr lang="en-US" sz="2400" b="1" dirty="0">
                <a:latin typeface="Bell MT" pitchFamily="18" charset="0"/>
              </a:rPr>
              <a:t> </a:t>
            </a:r>
          </a:p>
          <a:p>
            <a:pPr algn="just">
              <a:buNone/>
            </a:pPr>
            <a:endParaRPr lang="en-US" sz="1050" b="1" dirty="0">
              <a:latin typeface="Bell MT" pitchFamily="18" charset="0"/>
            </a:endParaRPr>
          </a:p>
          <a:p>
            <a:pPr algn="just">
              <a:buNone/>
            </a:pPr>
            <a:r>
              <a:rPr lang="en-US" sz="2200" dirty="0">
                <a:latin typeface="Bell MT" pitchFamily="18" charset="0"/>
              </a:rPr>
              <a:t>Pretesting means </a:t>
            </a:r>
            <a:r>
              <a:rPr lang="en-US" sz="2200" b="1" dirty="0">
                <a:latin typeface="Bell MT" pitchFamily="18" charset="0"/>
              </a:rPr>
              <a:t>testing the questionnaires on a few selected respondents</a:t>
            </a:r>
            <a:r>
              <a:rPr lang="en-US" sz="2200" dirty="0">
                <a:latin typeface="Bell MT" pitchFamily="18" charset="0"/>
              </a:rPr>
              <a:t> or a small sample of actual respondents with a purpose of improving the questionnaire by identifying and eliminating the potential problems. </a:t>
            </a:r>
          </a:p>
          <a:p>
            <a:pPr algn="just">
              <a:buNone/>
            </a:pPr>
            <a:endParaRPr lang="en-US" sz="1200" dirty="0">
              <a:latin typeface="Bell MT" pitchFamily="18" charset="0"/>
            </a:endParaRPr>
          </a:p>
          <a:p>
            <a:pPr algn="just">
              <a:buNone/>
            </a:pPr>
            <a:r>
              <a:rPr lang="en-US" sz="2200" dirty="0">
                <a:latin typeface="Bell MT" pitchFamily="18" charset="0"/>
              </a:rPr>
              <a:t>All the aspects of the questionnaire must be tested such as question content, structure, wording, sequence, form and layout, instructions, and question difficulty. The researcher must ensure that the respondents in the pretest should be similar to those who are to be finally surveyed.</a:t>
            </a:r>
          </a:p>
          <a:p>
            <a:pPr algn="just">
              <a:buNone/>
            </a:pPr>
            <a:endParaRPr lang="en-US" sz="1600" dirty="0">
              <a:latin typeface="Bell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Tm="14397"/>
    </mc:Choice>
    <mc:Fallback>
      <p:transition spd="slow" advTm="1439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715962"/>
          </a:xfrm>
        </p:spPr>
        <p:txBody>
          <a:bodyPr>
            <a:normAutofit/>
          </a:bodyPr>
          <a:lstStyle/>
          <a:p>
            <a:pPr algn="l"/>
            <a:r>
              <a:rPr lang="en-US" sz="2400" b="1" dirty="0">
                <a:solidFill>
                  <a:srgbClr val="FF0066"/>
                </a:solidFill>
                <a:latin typeface="Bell MT" pitchFamily="18" charset="0"/>
              </a:rPr>
              <a:t>4. Collection of data through schedules</a:t>
            </a:r>
          </a:p>
        </p:txBody>
      </p:sp>
      <p:sp>
        <p:nvSpPr>
          <p:cNvPr id="3" name="Content Placeholder 2"/>
          <p:cNvSpPr>
            <a:spLocks noGrp="1"/>
          </p:cNvSpPr>
          <p:nvPr>
            <p:ph idx="1"/>
          </p:nvPr>
        </p:nvSpPr>
        <p:spPr>
          <a:xfrm>
            <a:off x="457200" y="990601"/>
            <a:ext cx="4724400" cy="2971799"/>
          </a:xfrm>
        </p:spPr>
        <p:txBody>
          <a:bodyPr>
            <a:normAutofit/>
          </a:bodyPr>
          <a:lstStyle/>
          <a:p>
            <a:pPr algn="just">
              <a:buNone/>
            </a:pPr>
            <a:r>
              <a:rPr lang="en-US" sz="2200" dirty="0">
                <a:latin typeface="Bell MT" pitchFamily="18" charset="0"/>
              </a:rPr>
              <a:t>This method of data collection is very much like the collection of data through questionnaire, with little difference which lies in the fact that schedules (</a:t>
            </a:r>
            <a:r>
              <a:rPr lang="en-US" sz="2200" dirty="0" err="1">
                <a:latin typeface="Bell MT" pitchFamily="18" charset="0"/>
              </a:rPr>
              <a:t>proforma</a:t>
            </a:r>
            <a:r>
              <a:rPr lang="en-US" sz="2200" dirty="0">
                <a:latin typeface="Bell MT" pitchFamily="18" charset="0"/>
              </a:rPr>
              <a:t> containing a set of questions) are being filled in by the enumerators who are specially appointed for the purpose. </a:t>
            </a:r>
          </a:p>
        </p:txBody>
      </p:sp>
      <p:sp>
        <p:nvSpPr>
          <p:cNvPr id="4" name="Rectangle 3"/>
          <p:cNvSpPr/>
          <p:nvPr/>
        </p:nvSpPr>
        <p:spPr>
          <a:xfrm>
            <a:off x="3657600" y="3896142"/>
            <a:ext cx="4953000" cy="2123658"/>
          </a:xfrm>
          <a:prstGeom prst="rect">
            <a:avLst/>
          </a:prstGeom>
        </p:spPr>
        <p:txBody>
          <a:bodyPr wrap="square">
            <a:spAutoFit/>
          </a:bodyPr>
          <a:lstStyle/>
          <a:p>
            <a:pPr algn="just">
              <a:buNone/>
            </a:pPr>
            <a:r>
              <a:rPr lang="en-US" sz="2200" dirty="0">
                <a:latin typeface="Bell MT" pitchFamily="18" charset="0"/>
              </a:rPr>
              <a:t>These enumerators along with schedules, go to respondents, put to them the questions from the Performa in the order the questions are listed and record the replies in the space meant for the same in the Performa. </a:t>
            </a:r>
          </a:p>
        </p:txBody>
      </p:sp>
      <p:pic>
        <p:nvPicPr>
          <p:cNvPr id="1026" name="Picture 2" descr="C:\Users\User\Desktop\images.jpg"/>
          <p:cNvPicPr>
            <a:picLocks noChangeAspect="1" noChangeArrowheads="1"/>
          </p:cNvPicPr>
          <p:nvPr/>
        </p:nvPicPr>
        <p:blipFill>
          <a:blip r:embed="rId2" cstate="print"/>
          <a:srcRect/>
          <a:stretch>
            <a:fillRect/>
          </a:stretch>
        </p:blipFill>
        <p:spPr bwMode="auto">
          <a:xfrm>
            <a:off x="5410200" y="1066800"/>
            <a:ext cx="3048000" cy="2286000"/>
          </a:xfrm>
          <a:prstGeom prst="rect">
            <a:avLst/>
          </a:prstGeom>
          <a:noFill/>
        </p:spPr>
      </p:pic>
      <p:pic>
        <p:nvPicPr>
          <p:cNvPr id="1027" name="Picture 3" descr="C:\Users\User\Desktop\schedule.png"/>
          <p:cNvPicPr>
            <a:picLocks noChangeAspect="1" noChangeArrowheads="1"/>
          </p:cNvPicPr>
          <p:nvPr/>
        </p:nvPicPr>
        <p:blipFill>
          <a:blip r:embed="rId3" cstate="print"/>
          <a:srcRect/>
          <a:stretch>
            <a:fillRect/>
          </a:stretch>
        </p:blipFill>
        <p:spPr bwMode="auto">
          <a:xfrm>
            <a:off x="1066800" y="3952875"/>
            <a:ext cx="2143125" cy="214312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16193"/>
    </mc:Choice>
    <mc:Fallback>
      <p:transition spd="slow" advTm="1619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4191000" cy="1981200"/>
          </a:xfrm>
        </p:spPr>
        <p:txBody>
          <a:bodyPr>
            <a:normAutofit/>
          </a:bodyPr>
          <a:lstStyle/>
          <a:p>
            <a:pPr algn="just">
              <a:buClr>
                <a:srgbClr val="C00000"/>
              </a:buClr>
              <a:buFont typeface="Wingdings" pitchFamily="2" charset="2"/>
              <a:buChar char="v"/>
            </a:pPr>
            <a:r>
              <a:rPr lang="en-US" sz="2000" dirty="0">
                <a:latin typeface="Bell MT" pitchFamily="18" charset="0"/>
              </a:rPr>
              <a:t>The researcher would have to decide which sort of data he would be using (thus collecting) for his study and accordingly he will have to select one or the other method of data collection. </a:t>
            </a:r>
          </a:p>
          <a:p>
            <a:pPr algn="just">
              <a:buClr>
                <a:srgbClr val="C00000"/>
              </a:buClr>
              <a:buNone/>
            </a:pPr>
            <a:endParaRPr lang="en-US" sz="2000" dirty="0">
              <a:latin typeface="Bell MT" pitchFamily="18" charset="0"/>
            </a:endParaRPr>
          </a:p>
        </p:txBody>
      </p:sp>
      <p:sp>
        <p:nvSpPr>
          <p:cNvPr id="5" name="Rectangle 4"/>
          <p:cNvSpPr/>
          <p:nvPr/>
        </p:nvSpPr>
        <p:spPr>
          <a:xfrm>
            <a:off x="4343400" y="3011031"/>
            <a:ext cx="3886200" cy="2246769"/>
          </a:xfrm>
          <a:prstGeom prst="rect">
            <a:avLst/>
          </a:prstGeom>
        </p:spPr>
        <p:txBody>
          <a:bodyPr wrap="square">
            <a:spAutoFit/>
          </a:bodyPr>
          <a:lstStyle/>
          <a:p>
            <a:pPr algn="just">
              <a:buClr>
                <a:srgbClr val="C00000"/>
              </a:buClr>
              <a:buFont typeface="Wingdings" pitchFamily="2" charset="2"/>
              <a:buChar char="v"/>
            </a:pPr>
            <a:r>
              <a:rPr lang="en-US" sz="2000" dirty="0">
                <a:latin typeface="Bell MT" pitchFamily="18" charset="0"/>
              </a:rPr>
              <a:t>The methods of collecting primary and secondary data differ since primary data are to be originally collected, while in case of secondary data the nature of data collection work is merely that of compilation. </a:t>
            </a:r>
          </a:p>
        </p:txBody>
      </p:sp>
      <p:sp>
        <p:nvSpPr>
          <p:cNvPr id="6" name="Rectangle 5"/>
          <p:cNvSpPr/>
          <p:nvPr/>
        </p:nvSpPr>
        <p:spPr>
          <a:xfrm>
            <a:off x="685800" y="5334000"/>
            <a:ext cx="7848600" cy="707886"/>
          </a:xfrm>
          <a:prstGeom prst="rect">
            <a:avLst/>
          </a:prstGeom>
        </p:spPr>
        <p:txBody>
          <a:bodyPr wrap="square">
            <a:spAutoFit/>
          </a:bodyPr>
          <a:lstStyle/>
          <a:p>
            <a:pPr algn="just">
              <a:buClr>
                <a:srgbClr val="C00000"/>
              </a:buClr>
              <a:buFont typeface="Wingdings" pitchFamily="2" charset="2"/>
              <a:buChar char="v"/>
            </a:pPr>
            <a:r>
              <a:rPr lang="en-US" sz="2000" dirty="0">
                <a:latin typeface="Bell MT" pitchFamily="18" charset="0"/>
              </a:rPr>
              <a:t>We describe the different methods of data collection, with the pros and 	cons of each method.</a:t>
            </a:r>
          </a:p>
        </p:txBody>
      </p:sp>
      <p:pic>
        <p:nvPicPr>
          <p:cNvPr id="3074" name="Picture 2" descr="C:\Users\User\Desktop\images.jpg"/>
          <p:cNvPicPr>
            <a:picLocks noChangeAspect="1" noChangeArrowheads="1"/>
          </p:cNvPicPr>
          <p:nvPr/>
        </p:nvPicPr>
        <p:blipFill>
          <a:blip r:embed="rId2" cstate="print"/>
          <a:srcRect/>
          <a:stretch>
            <a:fillRect/>
          </a:stretch>
        </p:blipFill>
        <p:spPr bwMode="auto">
          <a:xfrm>
            <a:off x="4800600" y="762000"/>
            <a:ext cx="3505200" cy="1981200"/>
          </a:xfrm>
          <a:prstGeom prst="rect">
            <a:avLst/>
          </a:prstGeom>
          <a:noFill/>
        </p:spPr>
      </p:pic>
      <p:pic>
        <p:nvPicPr>
          <p:cNvPr id="3075" name="Picture 3" descr="C:\Users\User\Desktop\images.png"/>
          <p:cNvPicPr>
            <a:picLocks noChangeAspect="1" noChangeArrowheads="1"/>
          </p:cNvPicPr>
          <p:nvPr/>
        </p:nvPicPr>
        <p:blipFill>
          <a:blip r:embed="rId3" cstate="print"/>
          <a:srcRect/>
          <a:stretch>
            <a:fillRect/>
          </a:stretch>
        </p:blipFill>
        <p:spPr bwMode="auto">
          <a:xfrm>
            <a:off x="1143000" y="2971800"/>
            <a:ext cx="2819400" cy="214312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1930"/>
    </mc:Choice>
    <mc:Fallback>
      <p:transition spd="slow" advTm="193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Autofit/>
          </a:bodyPr>
          <a:lstStyle/>
          <a:p>
            <a:pPr algn="just">
              <a:buClr>
                <a:srgbClr val="FF0000"/>
              </a:buClr>
              <a:buFont typeface="Wingdings" pitchFamily="2" charset="2"/>
              <a:buChar char="Ø"/>
            </a:pPr>
            <a:r>
              <a:rPr lang="en-US" sz="2000" dirty="0">
                <a:latin typeface="Bell MT" pitchFamily="18" charset="0"/>
              </a:rPr>
              <a:t>In certain situations, schedules may be handed over to respondents 	and 	enumerators may help them in recording their answers to 	various questions in the said schedules. </a:t>
            </a:r>
          </a:p>
          <a:p>
            <a:pPr algn="just">
              <a:buClr>
                <a:srgbClr val="FF0000"/>
              </a:buClr>
              <a:buFont typeface="Wingdings" pitchFamily="2" charset="2"/>
              <a:buChar char="Ø"/>
            </a:pPr>
            <a:endParaRPr lang="en-US" sz="700" dirty="0">
              <a:latin typeface="Bell MT" pitchFamily="18" charset="0"/>
            </a:endParaRPr>
          </a:p>
          <a:p>
            <a:pPr algn="just">
              <a:buClr>
                <a:srgbClr val="FF0000"/>
              </a:buClr>
              <a:buFont typeface="Wingdings" pitchFamily="2" charset="2"/>
              <a:buChar char="Ø"/>
            </a:pPr>
            <a:r>
              <a:rPr lang="en-US" sz="2000" dirty="0">
                <a:latin typeface="Bell MT" pitchFamily="18" charset="0"/>
              </a:rPr>
              <a:t>Enumerators explain the aims and objects of the  investigation and 	also remove the difficulties which any respondent may feel in 	understanding the implications of a particular question or the 	definition or concept of difficult terms.</a:t>
            </a:r>
          </a:p>
          <a:p>
            <a:pPr algn="just">
              <a:buClr>
                <a:srgbClr val="FF0000"/>
              </a:buClr>
              <a:buFont typeface="Wingdings" pitchFamily="2" charset="2"/>
              <a:buChar char="Ø"/>
            </a:pPr>
            <a:r>
              <a:rPr lang="en-US" sz="2000" dirty="0">
                <a:latin typeface="Bell MT" pitchFamily="18" charset="0"/>
              </a:rPr>
              <a:t>This method requires the selection of enumerators for filling up 	schedules or assisting respondents to fill up schedules and as 	such 	enumerators should be very carefully selected. </a:t>
            </a:r>
          </a:p>
          <a:p>
            <a:pPr algn="just">
              <a:buClr>
                <a:srgbClr val="FF0000"/>
              </a:buClr>
              <a:buFont typeface="Wingdings" pitchFamily="2" charset="2"/>
              <a:buChar char="Ø"/>
            </a:pPr>
            <a:endParaRPr lang="en-US" sz="900" dirty="0">
              <a:latin typeface="Bell MT" pitchFamily="18" charset="0"/>
            </a:endParaRPr>
          </a:p>
          <a:p>
            <a:pPr algn="just">
              <a:buClr>
                <a:srgbClr val="FF0000"/>
              </a:buClr>
              <a:buFont typeface="Wingdings" pitchFamily="2" charset="2"/>
              <a:buChar char="Ø"/>
            </a:pPr>
            <a:r>
              <a:rPr lang="en-US" sz="2000" dirty="0">
                <a:latin typeface="Bell MT" pitchFamily="18" charset="0"/>
              </a:rPr>
              <a:t>The enumerators should be trained to perform their job well and the 	nature and scope of the investigation should be  explained to 	them 	thoroughly so that they may well understand the implications 	of different questions put in the schedule. </a:t>
            </a:r>
          </a:p>
          <a:p>
            <a:pPr algn="just">
              <a:buClr>
                <a:srgbClr val="FF0000"/>
              </a:buClr>
              <a:buFont typeface="Wingdings" pitchFamily="2" charset="2"/>
              <a:buChar char="Ø"/>
            </a:pPr>
            <a:endParaRPr lang="en-US" sz="1050" dirty="0">
              <a:latin typeface="Bell MT" pitchFamily="18" charset="0"/>
            </a:endParaRPr>
          </a:p>
          <a:p>
            <a:pPr algn="just">
              <a:buClr>
                <a:srgbClr val="FF0000"/>
              </a:buClr>
              <a:buFont typeface="Wingdings" pitchFamily="2" charset="2"/>
              <a:buChar char="Ø"/>
            </a:pPr>
            <a:r>
              <a:rPr lang="en-US" sz="2000" dirty="0">
                <a:latin typeface="Bell MT" pitchFamily="18" charset="0"/>
              </a:rPr>
              <a:t>Enumerators should be intelligent and must possess the capacity of 	cross examination in order to find out the truth. Above all, should 	be honest, sincere, hardworking and should  have patience and 	perseverance.</a:t>
            </a:r>
          </a:p>
          <a:p>
            <a:pPr algn="just">
              <a:buClr>
                <a:srgbClr val="FF0000"/>
              </a:buClr>
              <a:buFont typeface="Wingdings" pitchFamily="2" charset="2"/>
              <a:buChar char="Ø"/>
            </a:pPr>
            <a:endParaRPr lang="en-US" sz="2000" dirty="0">
              <a:latin typeface="Bell MT"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Tm="762"/>
    </mc:Choice>
    <mc:Fallback>
      <p:transition spd="slow" advTm="76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543800" cy="609600"/>
          </a:xfrm>
        </p:spPr>
        <p:txBody>
          <a:bodyPr>
            <a:normAutofit/>
          </a:bodyPr>
          <a:lstStyle/>
          <a:p>
            <a:r>
              <a:rPr lang="en-US" sz="2600" b="1" u="sng" dirty="0">
                <a:solidFill>
                  <a:srgbClr val="00B050"/>
                </a:solidFill>
                <a:latin typeface="Bell MT" pitchFamily="18" charset="0"/>
              </a:rPr>
              <a:t>Difference between Questionnaires and Schedules</a:t>
            </a:r>
          </a:p>
        </p:txBody>
      </p:sp>
      <p:sp>
        <p:nvSpPr>
          <p:cNvPr id="3" name="Content Placeholder 2"/>
          <p:cNvSpPr>
            <a:spLocks noGrp="1"/>
          </p:cNvSpPr>
          <p:nvPr>
            <p:ph idx="1"/>
          </p:nvPr>
        </p:nvSpPr>
        <p:spPr>
          <a:xfrm>
            <a:off x="457200" y="1371600"/>
            <a:ext cx="8229600" cy="4754563"/>
          </a:xfrm>
        </p:spPr>
        <p:txBody>
          <a:bodyPr>
            <a:noAutofit/>
          </a:bodyPr>
          <a:lstStyle/>
          <a:p>
            <a:pPr algn="just">
              <a:buClr>
                <a:srgbClr val="FF0000"/>
              </a:buClr>
              <a:buFont typeface="Wingdings" pitchFamily="2" charset="2"/>
              <a:buChar char="v"/>
            </a:pPr>
            <a:r>
              <a:rPr lang="en-US" sz="2000" dirty="0">
                <a:latin typeface="Bell MT" pitchFamily="18" charset="0"/>
              </a:rPr>
              <a:t>Both questionnaire and schedule are </a:t>
            </a:r>
            <a:r>
              <a:rPr lang="en-US" sz="2000" dirty="0">
                <a:solidFill>
                  <a:srgbClr val="FFFF00"/>
                </a:solidFill>
                <a:latin typeface="Bell MT" pitchFamily="18" charset="0"/>
              </a:rPr>
              <a:t>popularly used methods </a:t>
            </a:r>
            <a:r>
              <a:rPr lang="en-US" sz="2000" dirty="0">
                <a:latin typeface="Bell MT" pitchFamily="18" charset="0"/>
              </a:rPr>
              <a:t>of collecting data in research surveys. </a:t>
            </a:r>
          </a:p>
          <a:p>
            <a:pPr algn="just">
              <a:buClr>
                <a:srgbClr val="FF0000"/>
              </a:buClr>
              <a:buNone/>
            </a:pPr>
            <a:endParaRPr lang="en-US" sz="700" dirty="0">
              <a:latin typeface="Bell MT" pitchFamily="18" charset="0"/>
            </a:endParaRPr>
          </a:p>
          <a:p>
            <a:pPr algn="just">
              <a:buClr>
                <a:srgbClr val="FF0000"/>
              </a:buClr>
              <a:buFont typeface="Wingdings" pitchFamily="2" charset="2"/>
              <a:buChar char="v"/>
            </a:pPr>
            <a:r>
              <a:rPr lang="en-US" sz="2000" dirty="0">
                <a:latin typeface="Bell MT" pitchFamily="18" charset="0"/>
              </a:rPr>
              <a:t>There is much resemblance in the nature of these two methods and this fact has made many people to remark that from a practical point of view, the two methods can be taken to be the same. </a:t>
            </a:r>
          </a:p>
          <a:p>
            <a:pPr algn="just">
              <a:buClr>
                <a:srgbClr val="FF0000"/>
              </a:buClr>
              <a:buNone/>
            </a:pPr>
            <a:endParaRPr lang="en-US" sz="1000" dirty="0">
              <a:latin typeface="Bell MT" pitchFamily="18" charset="0"/>
            </a:endParaRPr>
          </a:p>
          <a:p>
            <a:pPr algn="just">
              <a:buClr>
                <a:srgbClr val="FF0000"/>
              </a:buClr>
              <a:buFont typeface="Wingdings" pitchFamily="2" charset="2"/>
              <a:buChar char="v"/>
            </a:pPr>
            <a:r>
              <a:rPr lang="en-US" sz="2000" dirty="0">
                <a:latin typeface="Bell MT" pitchFamily="18" charset="0"/>
              </a:rPr>
              <a:t>But from the technical point of view there is difference between the two. </a:t>
            </a:r>
          </a:p>
          <a:p>
            <a:pPr algn="just">
              <a:buNone/>
            </a:pPr>
            <a:endParaRPr lang="en-US" sz="900" b="1" u="sng" dirty="0">
              <a:latin typeface="Bell MT" pitchFamily="18" charset="0"/>
            </a:endParaRPr>
          </a:p>
          <a:p>
            <a:pPr algn="just">
              <a:buNone/>
            </a:pPr>
            <a:r>
              <a:rPr lang="en-US" sz="2000" b="1" u="sng" dirty="0">
                <a:latin typeface="Bell MT" pitchFamily="18" charset="0"/>
              </a:rPr>
              <a:t>The important points of difference are as under:</a:t>
            </a:r>
          </a:p>
          <a:p>
            <a:pPr marL="457200" indent="-457200" algn="just">
              <a:buClr>
                <a:srgbClr val="FF0000"/>
              </a:buClr>
              <a:buNone/>
            </a:pPr>
            <a:endParaRPr lang="en-US" sz="1050" dirty="0">
              <a:latin typeface="Bell MT" pitchFamily="18" charset="0"/>
            </a:endParaRPr>
          </a:p>
          <a:p>
            <a:pPr marL="457200" indent="-457200" algn="just">
              <a:buClr>
                <a:srgbClr val="FF0000"/>
              </a:buClr>
              <a:buFont typeface="+mj-lt"/>
              <a:buAutoNum type="arabicPeriod"/>
            </a:pPr>
            <a:r>
              <a:rPr lang="en-US" sz="2000" dirty="0">
                <a:latin typeface="Bell MT" pitchFamily="18" charset="0"/>
              </a:rPr>
              <a:t>The </a:t>
            </a:r>
            <a:r>
              <a:rPr lang="en-US" sz="2000" dirty="0">
                <a:solidFill>
                  <a:srgbClr val="FF0066"/>
                </a:solidFill>
                <a:latin typeface="Bell MT" pitchFamily="18" charset="0"/>
              </a:rPr>
              <a:t>questionnaire</a:t>
            </a:r>
            <a:r>
              <a:rPr lang="en-US" sz="2000" dirty="0">
                <a:latin typeface="Bell MT" pitchFamily="18" charset="0"/>
              </a:rPr>
              <a:t> is generally </a:t>
            </a:r>
            <a:r>
              <a:rPr lang="en-US" sz="2000" b="1" dirty="0">
                <a:latin typeface="Bell MT" pitchFamily="18" charset="0"/>
              </a:rPr>
              <a:t>sent through mail to informants to be answered</a:t>
            </a:r>
            <a:r>
              <a:rPr lang="en-US" sz="2000" dirty="0">
                <a:latin typeface="Bell MT" pitchFamily="18" charset="0"/>
              </a:rPr>
              <a:t> as specified in a covering letter, but otherwise without further assistance from the sender. The </a:t>
            </a:r>
            <a:r>
              <a:rPr lang="en-US" sz="2000" dirty="0">
                <a:solidFill>
                  <a:srgbClr val="FF0066"/>
                </a:solidFill>
                <a:latin typeface="Bell MT" pitchFamily="18" charset="0"/>
              </a:rPr>
              <a:t>schedule</a:t>
            </a:r>
            <a:r>
              <a:rPr lang="en-US" sz="2000" dirty="0">
                <a:latin typeface="Bell MT" pitchFamily="18" charset="0"/>
              </a:rPr>
              <a:t> is generally filled out by the </a:t>
            </a:r>
            <a:r>
              <a:rPr lang="en-US" sz="2000" b="1" dirty="0">
                <a:latin typeface="Bell MT" pitchFamily="18" charset="0"/>
              </a:rPr>
              <a:t>research worker or the enumerator</a:t>
            </a:r>
            <a:r>
              <a:rPr lang="en-US" sz="2000" dirty="0">
                <a:latin typeface="Bell MT" pitchFamily="18" charset="0"/>
              </a:rPr>
              <a:t>, who can interpret questions when necessary.</a:t>
            </a:r>
          </a:p>
        </p:txBody>
      </p:sp>
    </p:spTree>
  </p:cSld>
  <p:clrMapOvr>
    <a:masterClrMapping/>
  </p:clrMapOvr>
  <mc:AlternateContent xmlns:mc="http://schemas.openxmlformats.org/markup-compatibility/2006">
    <mc:Choice xmlns:p14="http://schemas.microsoft.com/office/powerpoint/2010/main" xmlns="" Requires="p14">
      <p:transition spd="slow" p14:dur="2000" advTm="12374"/>
    </mc:Choice>
    <mc:Fallback>
      <p:transition spd="slow" advTm="1237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6477000" cy="2590800"/>
          </a:xfrm>
        </p:spPr>
        <p:txBody>
          <a:bodyPr>
            <a:noAutofit/>
          </a:bodyPr>
          <a:lstStyle/>
          <a:p>
            <a:pPr marL="457200" indent="-457200" algn="just">
              <a:buClr>
                <a:srgbClr val="FF0000"/>
              </a:buClr>
              <a:buFont typeface="+mj-lt"/>
              <a:buAutoNum type="arabicPeriod" startAt="2"/>
            </a:pPr>
            <a:r>
              <a:rPr lang="en-US" sz="2000" dirty="0">
                <a:latin typeface="Bell MT" pitchFamily="18" charset="0"/>
              </a:rPr>
              <a:t>To collect data through </a:t>
            </a:r>
            <a:r>
              <a:rPr lang="en-US" sz="2000" dirty="0">
                <a:solidFill>
                  <a:srgbClr val="FF0066"/>
                </a:solidFill>
                <a:latin typeface="Bell MT" pitchFamily="18" charset="0"/>
              </a:rPr>
              <a:t>questionnaire</a:t>
            </a:r>
            <a:r>
              <a:rPr lang="en-US" sz="2000" dirty="0">
                <a:latin typeface="Bell MT" pitchFamily="18" charset="0"/>
              </a:rPr>
              <a:t> is relatively </a:t>
            </a:r>
            <a:r>
              <a:rPr lang="en-US" sz="2000" b="1" dirty="0">
                <a:solidFill>
                  <a:srgbClr val="00B050"/>
                </a:solidFill>
                <a:latin typeface="Bell MT" pitchFamily="18" charset="0"/>
              </a:rPr>
              <a:t>cheap and economical</a:t>
            </a:r>
            <a:r>
              <a:rPr lang="en-US" sz="2000" dirty="0">
                <a:solidFill>
                  <a:srgbClr val="00B050"/>
                </a:solidFill>
                <a:latin typeface="Bell MT" pitchFamily="18" charset="0"/>
              </a:rPr>
              <a:t> </a:t>
            </a:r>
            <a:r>
              <a:rPr lang="en-US" sz="2000" dirty="0">
                <a:latin typeface="Bell MT" pitchFamily="18" charset="0"/>
              </a:rPr>
              <a:t>since we have to spend money only in preparing the questionnaire and in mailing the same to respondents. Here no field staff required. To collect data through </a:t>
            </a:r>
            <a:r>
              <a:rPr lang="en-US" sz="2000" dirty="0">
                <a:solidFill>
                  <a:srgbClr val="FF0066"/>
                </a:solidFill>
                <a:latin typeface="Bell MT" pitchFamily="18" charset="0"/>
              </a:rPr>
              <a:t>schedules</a:t>
            </a:r>
            <a:r>
              <a:rPr lang="en-US" sz="2000" dirty="0">
                <a:latin typeface="Bell MT" pitchFamily="18" charset="0"/>
              </a:rPr>
              <a:t> is </a:t>
            </a:r>
            <a:r>
              <a:rPr lang="en-US" sz="2000" b="1" dirty="0">
                <a:solidFill>
                  <a:srgbClr val="00B050"/>
                </a:solidFill>
                <a:latin typeface="Bell MT" pitchFamily="18" charset="0"/>
              </a:rPr>
              <a:t>relatively more expensive</a:t>
            </a:r>
            <a:r>
              <a:rPr lang="en-US" sz="2000" dirty="0">
                <a:latin typeface="Bell MT" pitchFamily="18" charset="0"/>
              </a:rPr>
              <a:t> since considerable amount of money has to be spent in appointing enumerators and in importing training to them. Money is also spent in preparing schedules.</a:t>
            </a:r>
          </a:p>
        </p:txBody>
      </p:sp>
      <p:pic>
        <p:nvPicPr>
          <p:cNvPr id="2050" name="Picture 2" descr="C:\Users\User\Desktop\download.jpg"/>
          <p:cNvPicPr>
            <a:picLocks noChangeAspect="1" noChangeArrowheads="1"/>
          </p:cNvPicPr>
          <p:nvPr/>
        </p:nvPicPr>
        <p:blipFill>
          <a:blip r:embed="rId2" cstate="print"/>
          <a:srcRect/>
          <a:stretch>
            <a:fillRect/>
          </a:stretch>
        </p:blipFill>
        <p:spPr bwMode="auto">
          <a:xfrm>
            <a:off x="6781800" y="457200"/>
            <a:ext cx="2057400" cy="2800350"/>
          </a:xfrm>
          <a:prstGeom prst="rect">
            <a:avLst/>
          </a:prstGeom>
          <a:noFill/>
        </p:spPr>
      </p:pic>
      <p:sp>
        <p:nvSpPr>
          <p:cNvPr id="5" name="Rectangle 4"/>
          <p:cNvSpPr/>
          <p:nvPr/>
        </p:nvSpPr>
        <p:spPr>
          <a:xfrm>
            <a:off x="2971800" y="3352800"/>
            <a:ext cx="5791200" cy="3170099"/>
          </a:xfrm>
          <a:prstGeom prst="rect">
            <a:avLst/>
          </a:prstGeom>
        </p:spPr>
        <p:txBody>
          <a:bodyPr wrap="square">
            <a:spAutoFit/>
          </a:bodyPr>
          <a:lstStyle/>
          <a:p>
            <a:pPr marL="457200" indent="-457200" algn="just">
              <a:buClr>
                <a:srgbClr val="FF0000"/>
              </a:buClr>
              <a:buFont typeface="+mj-lt"/>
              <a:buAutoNum type="arabicPeriod" startAt="3"/>
            </a:pPr>
            <a:r>
              <a:rPr lang="en-US" sz="2000" b="1" dirty="0">
                <a:solidFill>
                  <a:srgbClr val="00B050"/>
                </a:solidFill>
                <a:latin typeface="Bell MT" pitchFamily="18" charset="0"/>
              </a:rPr>
              <a:t>Non-response</a:t>
            </a:r>
            <a:r>
              <a:rPr lang="en-US" sz="2000" dirty="0">
                <a:latin typeface="Bell MT" pitchFamily="18" charset="0"/>
              </a:rPr>
              <a:t> is usually high in case of </a:t>
            </a:r>
            <a:r>
              <a:rPr lang="en-US" sz="2000" dirty="0">
                <a:solidFill>
                  <a:srgbClr val="FF5050"/>
                </a:solidFill>
                <a:latin typeface="Bell MT" pitchFamily="18" charset="0"/>
              </a:rPr>
              <a:t>questionnaire</a:t>
            </a:r>
            <a:r>
              <a:rPr lang="en-US" sz="2000" dirty="0">
                <a:latin typeface="Bell MT" pitchFamily="18" charset="0"/>
              </a:rPr>
              <a:t> as many people do not respond and many return the questionnaire without answering all questions. Bias due to non-response often remains indeterminate. As against this, non-response is generally very low in case of schedules because these are filled by enumerators who are able to get answers to all questions. But there remains the danger of interviewer bias and cheating.</a:t>
            </a:r>
          </a:p>
        </p:txBody>
      </p:sp>
      <p:pic>
        <p:nvPicPr>
          <p:cNvPr id="2051" name="Picture 3" descr="C:\Users\User\Desktop\geez-take-awat-gross-portrait-man-expressing-aversion-dislike-step-back-waving-palms-no-refusal-grimacing-144752558.jpg"/>
          <p:cNvPicPr>
            <a:picLocks noChangeAspect="1" noChangeArrowheads="1"/>
          </p:cNvPicPr>
          <p:nvPr/>
        </p:nvPicPr>
        <p:blipFill>
          <a:blip r:embed="rId3" cstate="print"/>
          <a:srcRect/>
          <a:stretch>
            <a:fillRect/>
          </a:stretch>
        </p:blipFill>
        <p:spPr bwMode="auto">
          <a:xfrm>
            <a:off x="228600" y="3352800"/>
            <a:ext cx="2819400" cy="2743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4495"/>
    </mc:Choice>
    <mc:Fallback>
      <p:transition spd="slow" advTm="449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1"/>
            <a:ext cx="5791200" cy="3000821"/>
          </a:xfrm>
          <a:prstGeom prst="rect">
            <a:avLst/>
          </a:prstGeom>
        </p:spPr>
        <p:txBody>
          <a:bodyPr wrap="square">
            <a:spAutoFit/>
          </a:bodyPr>
          <a:lstStyle/>
          <a:p>
            <a:pPr marL="457200" indent="-457200" algn="just">
              <a:buClr>
                <a:srgbClr val="FF0000"/>
              </a:buClr>
              <a:buFont typeface="+mj-lt"/>
              <a:buAutoNum type="arabicPeriod" startAt="4"/>
            </a:pPr>
            <a:r>
              <a:rPr lang="en-US" sz="2000" dirty="0">
                <a:latin typeface="Bell MT" pitchFamily="18" charset="0"/>
              </a:rPr>
              <a:t>In case of </a:t>
            </a:r>
            <a:r>
              <a:rPr lang="en-US" sz="2000" dirty="0">
                <a:solidFill>
                  <a:srgbClr val="FF0000"/>
                </a:solidFill>
                <a:latin typeface="Bell MT" pitchFamily="18" charset="0"/>
              </a:rPr>
              <a:t>questionnaire</a:t>
            </a:r>
            <a:r>
              <a:rPr lang="en-US" sz="2000" dirty="0">
                <a:latin typeface="Bell MT" pitchFamily="18" charset="0"/>
              </a:rPr>
              <a:t>, it is </a:t>
            </a:r>
            <a:r>
              <a:rPr lang="en-US" sz="2000" b="1" dirty="0">
                <a:solidFill>
                  <a:srgbClr val="00B050"/>
                </a:solidFill>
                <a:latin typeface="Bell MT" pitchFamily="18" charset="0"/>
              </a:rPr>
              <a:t>not always clear </a:t>
            </a:r>
            <a:r>
              <a:rPr lang="en-US" sz="2000" dirty="0">
                <a:latin typeface="Bell MT" pitchFamily="18" charset="0"/>
              </a:rPr>
              <a:t>as to who replies, but in case of </a:t>
            </a:r>
            <a:r>
              <a:rPr lang="en-US" sz="2000" dirty="0">
                <a:solidFill>
                  <a:srgbClr val="FF0000"/>
                </a:solidFill>
                <a:latin typeface="Bell MT" pitchFamily="18" charset="0"/>
              </a:rPr>
              <a:t>schedule</a:t>
            </a:r>
            <a:r>
              <a:rPr lang="en-US" sz="2000" dirty="0">
                <a:latin typeface="Bell MT" pitchFamily="18" charset="0"/>
              </a:rPr>
              <a:t> the </a:t>
            </a:r>
            <a:r>
              <a:rPr lang="en-US" sz="2000" b="1" dirty="0">
                <a:solidFill>
                  <a:srgbClr val="00B050"/>
                </a:solidFill>
                <a:latin typeface="Bell MT" pitchFamily="18" charset="0"/>
              </a:rPr>
              <a:t>identity of respondent is known</a:t>
            </a:r>
            <a:r>
              <a:rPr lang="en-US" sz="2000" dirty="0">
                <a:latin typeface="Bell MT" pitchFamily="18" charset="0"/>
              </a:rPr>
              <a:t>. </a:t>
            </a:r>
          </a:p>
          <a:p>
            <a:pPr marL="457200" indent="-457200" algn="just">
              <a:buClr>
                <a:srgbClr val="FF0000"/>
              </a:buClr>
              <a:buFont typeface="+mj-lt"/>
              <a:buAutoNum type="arabicPeriod" startAt="4"/>
            </a:pPr>
            <a:endParaRPr lang="en-US" sz="900" dirty="0">
              <a:latin typeface="Bell MT" pitchFamily="18" charset="0"/>
            </a:endParaRPr>
          </a:p>
          <a:p>
            <a:pPr marL="457200" indent="-457200" algn="just">
              <a:buClr>
                <a:srgbClr val="FF0000"/>
              </a:buClr>
              <a:buFont typeface="+mj-lt"/>
              <a:buAutoNum type="arabicPeriod" startAt="4"/>
            </a:pPr>
            <a:r>
              <a:rPr lang="en-US" sz="2000" dirty="0">
                <a:latin typeface="Bell MT" pitchFamily="18" charset="0"/>
              </a:rPr>
              <a:t>The </a:t>
            </a:r>
            <a:r>
              <a:rPr lang="en-US" sz="2000" dirty="0">
                <a:solidFill>
                  <a:srgbClr val="FF0000"/>
                </a:solidFill>
                <a:latin typeface="Bell MT" pitchFamily="18" charset="0"/>
              </a:rPr>
              <a:t>questionnaire</a:t>
            </a:r>
            <a:r>
              <a:rPr lang="en-US" sz="2000" dirty="0">
                <a:latin typeface="Bell MT" pitchFamily="18" charset="0"/>
              </a:rPr>
              <a:t> method is likely to be </a:t>
            </a:r>
            <a:r>
              <a:rPr lang="en-US" sz="2000" b="1" dirty="0">
                <a:solidFill>
                  <a:srgbClr val="00B050"/>
                </a:solidFill>
                <a:latin typeface="Bell MT" pitchFamily="18" charset="0"/>
              </a:rPr>
              <a:t>very slow </a:t>
            </a:r>
            <a:r>
              <a:rPr lang="en-US" sz="2000" dirty="0">
                <a:latin typeface="Bell MT" pitchFamily="18" charset="0"/>
              </a:rPr>
              <a:t>since many respondents do not return the questionnaire in time despite several reminders, but in case of </a:t>
            </a:r>
            <a:r>
              <a:rPr lang="en-US" sz="2000" dirty="0">
                <a:solidFill>
                  <a:srgbClr val="FF0000"/>
                </a:solidFill>
                <a:latin typeface="Bell MT" pitchFamily="18" charset="0"/>
              </a:rPr>
              <a:t>schedules</a:t>
            </a:r>
            <a:r>
              <a:rPr lang="en-US" sz="2000" dirty="0">
                <a:latin typeface="Bell MT" pitchFamily="18" charset="0"/>
              </a:rPr>
              <a:t> the </a:t>
            </a:r>
            <a:r>
              <a:rPr lang="en-US" sz="2000" b="1" dirty="0">
                <a:solidFill>
                  <a:srgbClr val="00B050"/>
                </a:solidFill>
                <a:latin typeface="Bell MT" pitchFamily="18" charset="0"/>
              </a:rPr>
              <a:t>information is collected well </a:t>
            </a:r>
            <a:r>
              <a:rPr lang="en-US" sz="2000" dirty="0">
                <a:latin typeface="Bell MT" pitchFamily="18" charset="0"/>
              </a:rPr>
              <a:t>in time as they are filled in by enumerators.</a:t>
            </a:r>
          </a:p>
        </p:txBody>
      </p:sp>
      <p:pic>
        <p:nvPicPr>
          <p:cNvPr id="3074" name="Picture 2" descr="C:\Users\User\Desktop\second_hand_time_showing_45_seconds.jpg"/>
          <p:cNvPicPr>
            <a:picLocks noChangeAspect="1" noChangeArrowheads="1"/>
          </p:cNvPicPr>
          <p:nvPr/>
        </p:nvPicPr>
        <p:blipFill>
          <a:blip r:embed="rId2" cstate="print"/>
          <a:srcRect/>
          <a:stretch>
            <a:fillRect/>
          </a:stretch>
        </p:blipFill>
        <p:spPr bwMode="auto">
          <a:xfrm>
            <a:off x="6400800" y="533400"/>
            <a:ext cx="2438400" cy="2438400"/>
          </a:xfrm>
          <a:prstGeom prst="rect">
            <a:avLst/>
          </a:prstGeom>
          <a:noFill/>
        </p:spPr>
      </p:pic>
      <p:sp>
        <p:nvSpPr>
          <p:cNvPr id="7" name="Rectangle 6"/>
          <p:cNvSpPr/>
          <p:nvPr/>
        </p:nvSpPr>
        <p:spPr>
          <a:xfrm>
            <a:off x="2743200" y="3276600"/>
            <a:ext cx="6096000" cy="3170099"/>
          </a:xfrm>
          <a:prstGeom prst="rect">
            <a:avLst/>
          </a:prstGeom>
        </p:spPr>
        <p:txBody>
          <a:bodyPr wrap="square">
            <a:spAutoFit/>
          </a:bodyPr>
          <a:lstStyle/>
          <a:p>
            <a:pPr marL="457200" indent="-457200" algn="just">
              <a:buClr>
                <a:srgbClr val="FF0000"/>
              </a:buClr>
              <a:buFont typeface="+mj-lt"/>
              <a:buAutoNum type="arabicPeriod" startAt="6"/>
            </a:pPr>
            <a:r>
              <a:rPr lang="en-US" sz="2000" b="1" dirty="0">
                <a:solidFill>
                  <a:srgbClr val="00B050"/>
                </a:solidFill>
                <a:latin typeface="Bell MT" pitchFamily="18" charset="0"/>
              </a:rPr>
              <a:t>Personal contact is generally not possible </a:t>
            </a:r>
            <a:r>
              <a:rPr lang="en-US" sz="2000" dirty="0">
                <a:latin typeface="Bell MT" pitchFamily="18" charset="0"/>
              </a:rPr>
              <a:t>in case of the </a:t>
            </a:r>
            <a:r>
              <a:rPr lang="en-US" sz="2000" dirty="0">
                <a:solidFill>
                  <a:srgbClr val="FF0000"/>
                </a:solidFill>
                <a:latin typeface="Bell MT" pitchFamily="18" charset="0"/>
              </a:rPr>
              <a:t>questionnaire</a:t>
            </a:r>
            <a:r>
              <a:rPr lang="en-US" sz="2000" dirty="0">
                <a:latin typeface="Bell MT" pitchFamily="18" charset="0"/>
              </a:rPr>
              <a:t> method as questionnaires are sent to respondents by post who also in turn return the same by post. But in case of </a:t>
            </a:r>
            <a:r>
              <a:rPr lang="en-US" sz="2000" dirty="0">
                <a:solidFill>
                  <a:srgbClr val="FF0000"/>
                </a:solidFill>
                <a:latin typeface="Bell MT" pitchFamily="18" charset="0"/>
              </a:rPr>
              <a:t>schedules</a:t>
            </a:r>
            <a:r>
              <a:rPr lang="en-US" sz="2000" dirty="0">
                <a:latin typeface="Bell MT" pitchFamily="18" charset="0"/>
              </a:rPr>
              <a:t> </a:t>
            </a:r>
            <a:r>
              <a:rPr lang="en-US" sz="2000" b="1" dirty="0">
                <a:solidFill>
                  <a:srgbClr val="00B050"/>
                </a:solidFill>
                <a:latin typeface="Bell MT" pitchFamily="18" charset="0"/>
              </a:rPr>
              <a:t>direct personal contact </a:t>
            </a:r>
            <a:r>
              <a:rPr lang="en-US" sz="2000" dirty="0">
                <a:latin typeface="Bell MT" pitchFamily="18" charset="0"/>
              </a:rPr>
              <a:t>is established with respondents.</a:t>
            </a:r>
          </a:p>
          <a:p>
            <a:pPr marL="457200" indent="-457200" algn="just">
              <a:buClr>
                <a:srgbClr val="FF0000"/>
              </a:buClr>
              <a:buFont typeface="+mj-lt"/>
              <a:buAutoNum type="arabicPeriod" startAt="6"/>
            </a:pPr>
            <a:endParaRPr lang="en-US" sz="2000" dirty="0">
              <a:latin typeface="Bell MT" pitchFamily="18" charset="0"/>
            </a:endParaRPr>
          </a:p>
          <a:p>
            <a:pPr marL="457200" indent="-457200" algn="just">
              <a:buClr>
                <a:srgbClr val="FF0000"/>
              </a:buClr>
              <a:buFont typeface="+mj-lt"/>
              <a:buAutoNum type="arabicPeriod" startAt="6"/>
            </a:pPr>
            <a:r>
              <a:rPr lang="en-US" sz="2000" dirty="0">
                <a:solidFill>
                  <a:srgbClr val="FF0000"/>
                </a:solidFill>
                <a:latin typeface="Bell MT" pitchFamily="18" charset="0"/>
              </a:rPr>
              <a:t>Questionnaire</a:t>
            </a:r>
            <a:r>
              <a:rPr lang="en-US" sz="2000" dirty="0">
                <a:latin typeface="Bell MT" pitchFamily="18" charset="0"/>
              </a:rPr>
              <a:t> method can be used only when </a:t>
            </a:r>
            <a:r>
              <a:rPr lang="en-US" sz="2000" b="1" dirty="0">
                <a:solidFill>
                  <a:srgbClr val="00B050"/>
                </a:solidFill>
                <a:latin typeface="Bell MT" pitchFamily="18" charset="0"/>
              </a:rPr>
              <a:t>respondents are literate and cooperative</a:t>
            </a:r>
            <a:r>
              <a:rPr lang="en-US" sz="2000" dirty="0">
                <a:latin typeface="Bell MT" pitchFamily="18" charset="0"/>
              </a:rPr>
              <a:t>, but in case of schedules the information can be gathered even when the respondents happen to be illiterate.</a:t>
            </a:r>
          </a:p>
        </p:txBody>
      </p:sp>
      <p:pic>
        <p:nvPicPr>
          <p:cNvPr id="3075" name="Picture 3" descr="C:\Users\User\Desktop\mail-email-phone.jpg.jpg"/>
          <p:cNvPicPr>
            <a:picLocks noChangeAspect="1" noChangeArrowheads="1"/>
          </p:cNvPicPr>
          <p:nvPr/>
        </p:nvPicPr>
        <p:blipFill>
          <a:blip r:embed="rId3" cstate="print"/>
          <a:srcRect/>
          <a:stretch>
            <a:fillRect/>
          </a:stretch>
        </p:blipFill>
        <p:spPr bwMode="auto">
          <a:xfrm>
            <a:off x="457200" y="3733800"/>
            <a:ext cx="2362200" cy="21336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745"/>
    </mc:Choice>
    <mc:Fallback>
      <p:transition spd="slow" advTm="74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30984"/>
            <a:ext cx="5410200" cy="1631216"/>
          </a:xfrm>
          <a:prstGeom prst="rect">
            <a:avLst/>
          </a:prstGeom>
        </p:spPr>
        <p:txBody>
          <a:bodyPr wrap="square">
            <a:spAutoFit/>
          </a:bodyPr>
          <a:lstStyle/>
          <a:p>
            <a:pPr marL="342900" indent="-342900" algn="just">
              <a:buClr>
                <a:srgbClr val="FF0000"/>
              </a:buClr>
              <a:buFont typeface="+mj-lt"/>
              <a:buAutoNum type="arabicPeriod" startAt="8"/>
            </a:pPr>
            <a:r>
              <a:rPr lang="en-US" sz="2000" dirty="0">
                <a:latin typeface="Bell MT" pitchFamily="18" charset="0"/>
              </a:rPr>
              <a:t>Wider and more representative distribution of sample is possible under the questionnaire method, but in respect of schedules there usually remains the difficulty in sending enumerators over a relatively wider area.</a:t>
            </a:r>
          </a:p>
        </p:txBody>
      </p:sp>
      <p:sp>
        <p:nvSpPr>
          <p:cNvPr id="5" name="Rectangle 4"/>
          <p:cNvSpPr/>
          <p:nvPr/>
        </p:nvSpPr>
        <p:spPr>
          <a:xfrm>
            <a:off x="2743200" y="2667000"/>
            <a:ext cx="5867400" cy="3477875"/>
          </a:xfrm>
          <a:prstGeom prst="rect">
            <a:avLst/>
          </a:prstGeom>
        </p:spPr>
        <p:txBody>
          <a:bodyPr wrap="square">
            <a:spAutoFit/>
          </a:bodyPr>
          <a:lstStyle/>
          <a:p>
            <a:pPr marL="342900" indent="-342900" algn="just">
              <a:buClr>
                <a:srgbClr val="FF0000"/>
              </a:buClr>
              <a:buFont typeface="+mj-lt"/>
              <a:buAutoNum type="arabicPeriod" startAt="9"/>
            </a:pPr>
            <a:r>
              <a:rPr lang="en-US" sz="2000" dirty="0">
                <a:latin typeface="Bell MT" pitchFamily="18" charset="0"/>
              </a:rPr>
              <a:t>Risk of collecting incomplete and wrong information is relatively more under the questionnaire method, particularly when people are unable to understand questions properly. But in case of schedules, the information collected is generally complete and accurate as enumerators can remove the difficulties, if any, faced by respondents in correctly understanding the questions. As a result, the information collected through schedules is relatively more accurate than that obtained through questionnaires.</a:t>
            </a:r>
          </a:p>
        </p:txBody>
      </p:sp>
      <p:pic>
        <p:nvPicPr>
          <p:cNvPr id="4099" name="Picture 3" descr="C:\Users\User\Desktop\images.png"/>
          <p:cNvPicPr>
            <a:picLocks noChangeAspect="1" noChangeArrowheads="1"/>
          </p:cNvPicPr>
          <p:nvPr/>
        </p:nvPicPr>
        <p:blipFill>
          <a:blip r:embed="rId2" cstate="print"/>
          <a:srcRect/>
          <a:stretch>
            <a:fillRect/>
          </a:stretch>
        </p:blipFill>
        <p:spPr bwMode="auto">
          <a:xfrm>
            <a:off x="5867400" y="457200"/>
            <a:ext cx="2895600" cy="1924050"/>
          </a:xfrm>
          <a:prstGeom prst="rect">
            <a:avLst/>
          </a:prstGeom>
          <a:noFill/>
        </p:spPr>
      </p:pic>
      <p:pic>
        <p:nvPicPr>
          <p:cNvPr id="4100" name="Picture 4" descr="C:\Users\User\Desktop\rubber-stamp-word-incorrect-inside-illustration-incorrect-109025223.jpg"/>
          <p:cNvPicPr>
            <a:picLocks noChangeAspect="1" noChangeArrowheads="1"/>
          </p:cNvPicPr>
          <p:nvPr/>
        </p:nvPicPr>
        <p:blipFill>
          <a:blip r:embed="rId3" cstate="print"/>
          <a:srcRect/>
          <a:stretch>
            <a:fillRect/>
          </a:stretch>
        </p:blipFill>
        <p:spPr bwMode="auto">
          <a:xfrm>
            <a:off x="381000" y="2590800"/>
            <a:ext cx="2438400" cy="1225550"/>
          </a:xfrm>
          <a:prstGeom prst="rect">
            <a:avLst/>
          </a:prstGeom>
          <a:noFill/>
        </p:spPr>
      </p:pic>
      <p:pic>
        <p:nvPicPr>
          <p:cNvPr id="4101" name="Picture 5" descr="C:\Users\User\Desktop\28875349_m.jpg"/>
          <p:cNvPicPr>
            <a:picLocks noChangeAspect="1" noChangeArrowheads="1"/>
          </p:cNvPicPr>
          <p:nvPr/>
        </p:nvPicPr>
        <p:blipFill>
          <a:blip r:embed="rId4" cstate="print"/>
          <a:srcRect/>
          <a:stretch>
            <a:fillRect/>
          </a:stretch>
        </p:blipFill>
        <p:spPr bwMode="auto">
          <a:xfrm>
            <a:off x="609600" y="3657600"/>
            <a:ext cx="2382372" cy="2362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1109"/>
    </mc:Choice>
    <mc:Fallback>
      <p:transition spd="slow" advTm="110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953000" cy="1828800"/>
          </a:xfrm>
        </p:spPr>
        <p:txBody>
          <a:bodyPr>
            <a:normAutofit/>
          </a:bodyPr>
          <a:lstStyle/>
          <a:p>
            <a:pPr marL="457200" indent="-457200" algn="just">
              <a:buClr>
                <a:srgbClr val="FF0000"/>
              </a:buClr>
              <a:buFont typeface="+mj-lt"/>
              <a:buAutoNum type="arabicPeriod" startAt="10"/>
            </a:pPr>
            <a:r>
              <a:rPr lang="en-US" sz="2000" dirty="0">
                <a:latin typeface="Bell MT" pitchFamily="18" charset="0"/>
              </a:rPr>
              <a:t>The success of questionnaire method lies more on the quality of the questionnaire itself, but in the case of schedules much depends upon the honesty and competence of enumerators.</a:t>
            </a:r>
          </a:p>
        </p:txBody>
      </p:sp>
      <p:pic>
        <p:nvPicPr>
          <p:cNvPr id="5122" name="Picture 2" descr="C:\Users\User\Desktop\man-with-question-01.png"/>
          <p:cNvPicPr>
            <a:picLocks noChangeAspect="1" noChangeArrowheads="1"/>
          </p:cNvPicPr>
          <p:nvPr/>
        </p:nvPicPr>
        <p:blipFill>
          <a:blip r:embed="rId2" cstate="print"/>
          <a:srcRect/>
          <a:stretch>
            <a:fillRect/>
          </a:stretch>
        </p:blipFill>
        <p:spPr bwMode="auto">
          <a:xfrm>
            <a:off x="5638800" y="304800"/>
            <a:ext cx="2743200" cy="1828800"/>
          </a:xfrm>
          <a:prstGeom prst="rect">
            <a:avLst/>
          </a:prstGeom>
          <a:noFill/>
        </p:spPr>
      </p:pic>
      <p:sp>
        <p:nvSpPr>
          <p:cNvPr id="5" name="Rectangle 4"/>
          <p:cNvSpPr/>
          <p:nvPr/>
        </p:nvSpPr>
        <p:spPr>
          <a:xfrm>
            <a:off x="3657600" y="2362200"/>
            <a:ext cx="4724400" cy="2246769"/>
          </a:xfrm>
          <a:prstGeom prst="rect">
            <a:avLst/>
          </a:prstGeom>
        </p:spPr>
        <p:txBody>
          <a:bodyPr wrap="square">
            <a:spAutoFit/>
          </a:bodyPr>
          <a:lstStyle/>
          <a:p>
            <a:pPr marL="457200" indent="-457200" algn="just">
              <a:buClr>
                <a:srgbClr val="FF0000"/>
              </a:buClr>
              <a:buFont typeface="+mj-lt"/>
              <a:buAutoNum type="arabicPeriod" startAt="11"/>
            </a:pPr>
            <a:r>
              <a:rPr lang="en-US" sz="2000" dirty="0">
                <a:latin typeface="Bell MT" pitchFamily="18" charset="0"/>
              </a:rPr>
              <a:t>In order to attract the attention of respondents, the physical appearance of questionnaire must be quite attractive, but this may not be so in case of schedules as they are to be filled in by enumerators and not by respondents.</a:t>
            </a:r>
          </a:p>
        </p:txBody>
      </p:sp>
      <p:sp>
        <p:nvSpPr>
          <p:cNvPr id="6" name="Rectangle 5"/>
          <p:cNvSpPr/>
          <p:nvPr/>
        </p:nvSpPr>
        <p:spPr>
          <a:xfrm>
            <a:off x="1066800" y="4800600"/>
            <a:ext cx="7543800" cy="1015663"/>
          </a:xfrm>
          <a:prstGeom prst="rect">
            <a:avLst/>
          </a:prstGeom>
        </p:spPr>
        <p:txBody>
          <a:bodyPr wrap="square">
            <a:spAutoFit/>
          </a:bodyPr>
          <a:lstStyle/>
          <a:p>
            <a:pPr marL="457200" indent="-457200" algn="just">
              <a:buClr>
                <a:srgbClr val="FF0000"/>
              </a:buClr>
              <a:buFont typeface="+mj-lt"/>
              <a:buAutoNum type="arabicPeriod" startAt="12"/>
            </a:pPr>
            <a:r>
              <a:rPr lang="en-US" sz="2000" dirty="0">
                <a:latin typeface="Bell MT" pitchFamily="18" charset="0"/>
              </a:rPr>
              <a:t>Along with schedules, observation method can also be used but such a thing is not possible while collecting data through questionnaires.</a:t>
            </a:r>
          </a:p>
        </p:txBody>
      </p:sp>
      <p:pic>
        <p:nvPicPr>
          <p:cNvPr id="5123" name="Picture 3" descr="C:\Users\User\Desktop\1417413988-does-appearance-or-performance-matter-at-work.jpg"/>
          <p:cNvPicPr>
            <a:picLocks noChangeAspect="1" noChangeArrowheads="1"/>
          </p:cNvPicPr>
          <p:nvPr/>
        </p:nvPicPr>
        <p:blipFill>
          <a:blip r:embed="rId3" cstate="print"/>
          <a:srcRect/>
          <a:stretch>
            <a:fillRect/>
          </a:stretch>
        </p:blipFill>
        <p:spPr bwMode="auto">
          <a:xfrm>
            <a:off x="609601" y="2209800"/>
            <a:ext cx="3047999" cy="2438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564"/>
    </mc:Choice>
    <mc:Fallback>
      <p:transition spd="slow" advTm="564"/>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6009274" cy="461665"/>
          </a:xfrm>
          <a:prstGeom prst="rect">
            <a:avLst/>
          </a:prstGeom>
        </p:spPr>
        <p:txBody>
          <a:bodyPr wrap="none">
            <a:spAutoFit/>
          </a:bodyPr>
          <a:lstStyle/>
          <a:p>
            <a:r>
              <a:rPr lang="en-US" sz="2400" b="1" dirty="0">
                <a:solidFill>
                  <a:srgbClr val="FF0066"/>
                </a:solidFill>
                <a:latin typeface="Bell MT" pitchFamily="18" charset="0"/>
              </a:rPr>
              <a:t>5. Some Other Methods of Data Collection</a:t>
            </a:r>
          </a:p>
        </p:txBody>
      </p:sp>
      <p:sp>
        <p:nvSpPr>
          <p:cNvPr id="5" name="Rectangle 4"/>
          <p:cNvSpPr/>
          <p:nvPr/>
        </p:nvSpPr>
        <p:spPr>
          <a:xfrm>
            <a:off x="685800" y="1273314"/>
            <a:ext cx="7772400" cy="707886"/>
          </a:xfrm>
          <a:prstGeom prst="rect">
            <a:avLst/>
          </a:prstGeom>
        </p:spPr>
        <p:txBody>
          <a:bodyPr wrap="square">
            <a:spAutoFit/>
          </a:bodyPr>
          <a:lstStyle/>
          <a:p>
            <a:pPr algn="just"/>
            <a:r>
              <a:rPr lang="en-US" sz="2000" dirty="0">
                <a:latin typeface="Bell MT" pitchFamily="18" charset="0"/>
              </a:rPr>
              <a:t>Let us consider some other methods of data collection, particularly used by big business houses in modern times.</a:t>
            </a:r>
          </a:p>
        </p:txBody>
      </p:sp>
      <p:sp>
        <p:nvSpPr>
          <p:cNvPr id="6" name="Rectangle 5"/>
          <p:cNvSpPr/>
          <p:nvPr/>
        </p:nvSpPr>
        <p:spPr>
          <a:xfrm>
            <a:off x="3429000" y="2133600"/>
            <a:ext cx="5105400" cy="3477875"/>
          </a:xfrm>
          <a:prstGeom prst="rect">
            <a:avLst/>
          </a:prstGeom>
        </p:spPr>
        <p:txBody>
          <a:bodyPr wrap="square">
            <a:spAutoFit/>
          </a:bodyPr>
          <a:lstStyle/>
          <a:p>
            <a:pPr algn="just"/>
            <a:r>
              <a:rPr lang="en-US" sz="2200" b="1" u="sng" dirty="0">
                <a:solidFill>
                  <a:srgbClr val="0070C0"/>
                </a:solidFill>
                <a:latin typeface="Bell MT" pitchFamily="18" charset="0"/>
              </a:rPr>
              <a:t>1. Warranty cards:</a:t>
            </a:r>
            <a:r>
              <a:rPr lang="en-US" sz="2200" b="1" dirty="0">
                <a:latin typeface="Bell MT" pitchFamily="18" charset="0"/>
              </a:rPr>
              <a:t> </a:t>
            </a:r>
            <a:r>
              <a:rPr lang="en-US" sz="2200" dirty="0">
                <a:latin typeface="Bell MT" pitchFamily="18" charset="0"/>
              </a:rPr>
              <a:t>Warranty cards are usually postal sized cards which are used by </a:t>
            </a:r>
            <a:r>
              <a:rPr lang="en-US" sz="2200" b="1" dirty="0">
                <a:latin typeface="Bell MT" pitchFamily="18" charset="0"/>
              </a:rPr>
              <a:t>dealers of consumer durables </a:t>
            </a:r>
            <a:r>
              <a:rPr lang="en-US" sz="2200" dirty="0">
                <a:latin typeface="Bell MT" pitchFamily="18" charset="0"/>
              </a:rPr>
              <a:t>to collect information regarding their products. The information sought is printed in the form of questions on the ‘warranty cards’ which is placed inside the package along with the product with a request to the consumer to fill in the card and post it back to the dealer.</a:t>
            </a:r>
          </a:p>
        </p:txBody>
      </p:sp>
      <p:pic>
        <p:nvPicPr>
          <p:cNvPr id="6146" name="Picture 2" descr="C:\Users\User\Desktop\realistic-red-envelope-empty-post-letter-cover-vector-illustration-festive-flat-paper-sealable-flap-christmas-mailing-170016551.jpg"/>
          <p:cNvPicPr>
            <a:picLocks noChangeAspect="1" noChangeArrowheads="1"/>
          </p:cNvPicPr>
          <p:nvPr/>
        </p:nvPicPr>
        <p:blipFill>
          <a:blip r:embed="rId2" cstate="print"/>
          <a:srcRect/>
          <a:stretch>
            <a:fillRect/>
          </a:stretch>
        </p:blipFill>
        <p:spPr bwMode="auto">
          <a:xfrm>
            <a:off x="838200" y="2133600"/>
            <a:ext cx="2438400" cy="3581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7826"/>
    </mc:Choice>
    <mc:Fallback>
      <p:transition spd="slow" advTm="7826"/>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05800" cy="1600199"/>
          </a:xfrm>
        </p:spPr>
        <p:txBody>
          <a:bodyPr>
            <a:noAutofit/>
          </a:bodyPr>
          <a:lstStyle/>
          <a:p>
            <a:pPr algn="just">
              <a:buNone/>
            </a:pPr>
            <a:r>
              <a:rPr lang="en-US" sz="2000" b="1" u="sng" dirty="0">
                <a:solidFill>
                  <a:srgbClr val="0070C0"/>
                </a:solidFill>
                <a:latin typeface="Bell MT" pitchFamily="18" charset="0"/>
              </a:rPr>
              <a:t>2. </a:t>
            </a:r>
            <a:r>
              <a:rPr lang="en-US" sz="2000" b="1" u="sng" dirty="0">
                <a:solidFill>
                  <a:srgbClr val="FF0000"/>
                </a:solidFill>
                <a:latin typeface="Bell MT" pitchFamily="18" charset="0"/>
              </a:rPr>
              <a:t>D</a:t>
            </a:r>
            <a:r>
              <a:rPr lang="en-US" sz="2000" b="1" u="sng" dirty="0">
                <a:solidFill>
                  <a:srgbClr val="0070C0"/>
                </a:solidFill>
                <a:latin typeface="Bell MT" pitchFamily="18" charset="0"/>
              </a:rPr>
              <a:t>istributor </a:t>
            </a:r>
            <a:r>
              <a:rPr lang="en-US" sz="2000" b="1" u="sng" dirty="0">
                <a:latin typeface="Bell MT" pitchFamily="18" charset="0"/>
              </a:rPr>
              <a:t>(or)</a:t>
            </a:r>
            <a:r>
              <a:rPr lang="en-US" sz="2000" b="1" u="sng" dirty="0">
                <a:solidFill>
                  <a:srgbClr val="0070C0"/>
                </a:solidFill>
                <a:latin typeface="Bell MT" pitchFamily="18" charset="0"/>
              </a:rPr>
              <a:t> </a:t>
            </a:r>
            <a:r>
              <a:rPr lang="en-US" sz="2000" b="1" u="sng" dirty="0">
                <a:solidFill>
                  <a:srgbClr val="FF0000"/>
                </a:solidFill>
                <a:latin typeface="Bell MT" pitchFamily="18" charset="0"/>
              </a:rPr>
              <a:t>S</a:t>
            </a:r>
            <a:r>
              <a:rPr lang="en-US" sz="2000" b="1" u="sng" dirty="0">
                <a:solidFill>
                  <a:srgbClr val="0070C0"/>
                </a:solidFill>
                <a:latin typeface="Bell MT" pitchFamily="18" charset="0"/>
              </a:rPr>
              <a:t>tore </a:t>
            </a:r>
            <a:r>
              <a:rPr lang="en-US" sz="2000" b="1" u="sng" dirty="0">
                <a:solidFill>
                  <a:srgbClr val="FF0000"/>
                </a:solidFill>
                <a:latin typeface="Bell MT" pitchFamily="18" charset="0"/>
              </a:rPr>
              <a:t>A</a:t>
            </a:r>
            <a:r>
              <a:rPr lang="en-US" sz="2000" b="1" u="sng" dirty="0">
                <a:solidFill>
                  <a:srgbClr val="0070C0"/>
                </a:solidFill>
                <a:latin typeface="Bell MT" pitchFamily="18" charset="0"/>
              </a:rPr>
              <a:t>udits: </a:t>
            </a:r>
            <a:r>
              <a:rPr lang="en-US" sz="2000" dirty="0">
                <a:latin typeface="Bell MT" pitchFamily="18" charset="0"/>
              </a:rPr>
              <a:t>Distributor or store audits are performed by </a:t>
            </a:r>
            <a:r>
              <a:rPr lang="en-US" sz="2000" b="1" dirty="0">
                <a:latin typeface="Bell MT" pitchFamily="18" charset="0"/>
              </a:rPr>
              <a:t>distributors as well as manufactures </a:t>
            </a:r>
            <a:r>
              <a:rPr lang="en-US" sz="2000" dirty="0">
                <a:latin typeface="Bell MT" pitchFamily="18" charset="0"/>
              </a:rPr>
              <a:t>through their salesmen at regular intervals. Distributors get the retail stores audited through salesmen and use such  information to estimate </a:t>
            </a:r>
            <a:r>
              <a:rPr lang="en-US" sz="2000" b="1" i="1" dirty="0">
                <a:latin typeface="Bell MT" pitchFamily="18" charset="0"/>
              </a:rPr>
              <a:t>market size, market share, seasonal purchasing pattern </a:t>
            </a:r>
            <a:r>
              <a:rPr lang="en-US" sz="2000" dirty="0">
                <a:latin typeface="Bell MT" pitchFamily="18" charset="0"/>
              </a:rPr>
              <a:t>and so on. </a:t>
            </a:r>
          </a:p>
        </p:txBody>
      </p:sp>
      <p:sp>
        <p:nvSpPr>
          <p:cNvPr id="4" name="Rectangle 3"/>
          <p:cNvSpPr/>
          <p:nvPr/>
        </p:nvSpPr>
        <p:spPr>
          <a:xfrm>
            <a:off x="3505200" y="2023408"/>
            <a:ext cx="5181600" cy="1938992"/>
          </a:xfrm>
          <a:prstGeom prst="rect">
            <a:avLst/>
          </a:prstGeom>
        </p:spPr>
        <p:txBody>
          <a:bodyPr wrap="square">
            <a:spAutoFit/>
          </a:bodyPr>
          <a:lstStyle/>
          <a:p>
            <a:pPr algn="just">
              <a:buClr>
                <a:srgbClr val="FF0000"/>
              </a:buClr>
              <a:buFont typeface="Wingdings" pitchFamily="2" charset="2"/>
              <a:buChar char="§"/>
            </a:pPr>
            <a:r>
              <a:rPr lang="en-US" sz="2000" dirty="0">
                <a:latin typeface="Bell MT" pitchFamily="18" charset="0"/>
              </a:rPr>
              <a:t>The data are obtained in such audits not by questioning but by  observation. For instance, in case of a grocery store audit, a sample of stores is visited periodically and data are recorded on inventories on hand either by observation or copying from store records. </a:t>
            </a:r>
          </a:p>
        </p:txBody>
      </p:sp>
      <p:sp>
        <p:nvSpPr>
          <p:cNvPr id="5" name="Rectangle 4"/>
          <p:cNvSpPr/>
          <p:nvPr/>
        </p:nvSpPr>
        <p:spPr>
          <a:xfrm>
            <a:off x="533400" y="3922455"/>
            <a:ext cx="5105400" cy="2554545"/>
          </a:xfrm>
          <a:prstGeom prst="rect">
            <a:avLst/>
          </a:prstGeom>
        </p:spPr>
        <p:txBody>
          <a:bodyPr wrap="square">
            <a:spAutoFit/>
          </a:bodyPr>
          <a:lstStyle/>
          <a:p>
            <a:pPr algn="just">
              <a:buClr>
                <a:srgbClr val="FF0000"/>
              </a:buClr>
              <a:buFont typeface="Wingdings" pitchFamily="2" charset="2"/>
              <a:buChar char="§"/>
            </a:pPr>
            <a:r>
              <a:rPr lang="en-US" sz="2000" dirty="0">
                <a:latin typeface="Bell MT" pitchFamily="18" charset="0"/>
              </a:rPr>
              <a:t>Store audits are invariably panel operations, for the derivation of sales estimates and compilation of sales trends by stores are their principal ‘</a:t>
            </a:r>
            <a:r>
              <a:rPr lang="en-US" sz="2000" i="1" dirty="0">
                <a:latin typeface="Bell MT" pitchFamily="18" charset="0"/>
              </a:rPr>
              <a:t>raison deter’. The principal advantage of this method is that it offers the </a:t>
            </a:r>
            <a:r>
              <a:rPr lang="en-US" sz="2000" dirty="0">
                <a:latin typeface="Bell MT" pitchFamily="18" charset="0"/>
              </a:rPr>
              <a:t>most efficient way of evaluating the effect on sales of variations of different techniques of in-store promotion.</a:t>
            </a:r>
          </a:p>
        </p:txBody>
      </p:sp>
      <p:pic>
        <p:nvPicPr>
          <p:cNvPr id="7170" name="Picture 2" descr="C:\Users\User\Desktop\fto23l45lu.jpg"/>
          <p:cNvPicPr>
            <a:picLocks noChangeAspect="1" noChangeArrowheads="1"/>
          </p:cNvPicPr>
          <p:nvPr/>
        </p:nvPicPr>
        <p:blipFill>
          <a:blip r:embed="rId2" cstate="print"/>
          <a:srcRect/>
          <a:stretch>
            <a:fillRect/>
          </a:stretch>
        </p:blipFill>
        <p:spPr bwMode="auto">
          <a:xfrm>
            <a:off x="5715000" y="4016760"/>
            <a:ext cx="3048000" cy="2174449"/>
          </a:xfrm>
          <a:prstGeom prst="rect">
            <a:avLst/>
          </a:prstGeom>
          <a:noFill/>
        </p:spPr>
      </p:pic>
      <p:pic>
        <p:nvPicPr>
          <p:cNvPr id="7171" name="Picture 3" descr="C:\Users\User\Desktop\download (1).jpg"/>
          <p:cNvPicPr>
            <a:picLocks noChangeAspect="1" noChangeArrowheads="1"/>
          </p:cNvPicPr>
          <p:nvPr/>
        </p:nvPicPr>
        <p:blipFill>
          <a:blip r:embed="rId3" cstate="print"/>
          <a:srcRect/>
          <a:stretch>
            <a:fillRect/>
          </a:stretch>
        </p:blipFill>
        <p:spPr bwMode="auto">
          <a:xfrm>
            <a:off x="838200" y="2166668"/>
            <a:ext cx="2371725" cy="170048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9536"/>
    </mc:Choice>
    <mc:Fallback>
      <p:transition spd="slow" advTm="9536"/>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077200" cy="1905000"/>
          </a:xfrm>
        </p:spPr>
        <p:txBody>
          <a:bodyPr>
            <a:noAutofit/>
          </a:bodyPr>
          <a:lstStyle/>
          <a:p>
            <a:pPr marL="0" indent="4763" algn="just">
              <a:buClr>
                <a:srgbClr val="FF0000"/>
              </a:buClr>
              <a:buFont typeface="+mj-lt"/>
              <a:buAutoNum type="arabicPeriod" startAt="3"/>
            </a:pPr>
            <a:r>
              <a:rPr lang="en-US" sz="2000" b="1" u="sng" dirty="0">
                <a:solidFill>
                  <a:srgbClr val="0070C0"/>
                </a:solidFill>
                <a:latin typeface="Bell MT" pitchFamily="18" charset="0"/>
              </a:rPr>
              <a:t> Pantry Audits:</a:t>
            </a:r>
            <a:r>
              <a:rPr lang="en-US" sz="2000" b="1" dirty="0">
                <a:latin typeface="Bell MT" pitchFamily="18" charset="0"/>
              </a:rPr>
              <a:t> </a:t>
            </a:r>
            <a:r>
              <a:rPr lang="en-US" sz="2000" dirty="0">
                <a:latin typeface="Bell MT" pitchFamily="18" charset="0"/>
              </a:rPr>
              <a:t>Pantry audit technique is used to </a:t>
            </a:r>
            <a:r>
              <a:rPr lang="en-US" sz="2000" b="1" dirty="0">
                <a:latin typeface="Bell MT" pitchFamily="18" charset="0"/>
              </a:rPr>
              <a:t>estimate 	consumption 	of the basket of goods at the consumer level. 	</a:t>
            </a:r>
            <a:r>
              <a:rPr lang="en-US" sz="2000" dirty="0">
                <a:latin typeface="Bell MT" pitchFamily="18" charset="0"/>
              </a:rPr>
              <a:t>In this type of audit, the investigator collects an inventory  of 	</a:t>
            </a:r>
            <a:r>
              <a:rPr lang="en-US" sz="2000" b="1" i="1" dirty="0">
                <a:latin typeface="Bell MT" pitchFamily="18" charset="0"/>
              </a:rPr>
              <a:t>types</a:t>
            </a:r>
            <a:r>
              <a:rPr lang="en-US" sz="2000" dirty="0">
                <a:latin typeface="Bell MT" pitchFamily="18" charset="0"/>
              </a:rPr>
              <a:t>, </a:t>
            </a:r>
            <a:r>
              <a:rPr lang="en-US" sz="2000" b="1" i="1" dirty="0">
                <a:latin typeface="Bell MT" pitchFamily="18" charset="0"/>
              </a:rPr>
              <a:t>quantities</a:t>
            </a:r>
            <a:r>
              <a:rPr lang="en-US" sz="2000" dirty="0">
                <a:latin typeface="Bell MT" pitchFamily="18" charset="0"/>
              </a:rPr>
              <a:t> and </a:t>
            </a:r>
            <a:r>
              <a:rPr lang="en-US" sz="2000" b="1" i="1" dirty="0">
                <a:latin typeface="Bell MT" pitchFamily="18" charset="0"/>
              </a:rPr>
              <a:t>prices</a:t>
            </a:r>
            <a:r>
              <a:rPr lang="en-US" sz="2000" dirty="0">
                <a:latin typeface="Bell MT" pitchFamily="18" charset="0"/>
              </a:rPr>
              <a:t> of commodities consumed. Thus 	in pantry audit data are recorded from the examination of 	consumer’s pantry.</a:t>
            </a:r>
          </a:p>
        </p:txBody>
      </p:sp>
      <p:sp>
        <p:nvSpPr>
          <p:cNvPr id="4" name="Rectangle 3"/>
          <p:cNvSpPr/>
          <p:nvPr/>
        </p:nvSpPr>
        <p:spPr>
          <a:xfrm>
            <a:off x="609600" y="2480608"/>
            <a:ext cx="4876800" cy="1938992"/>
          </a:xfrm>
          <a:prstGeom prst="rect">
            <a:avLst/>
          </a:prstGeom>
        </p:spPr>
        <p:txBody>
          <a:bodyPr wrap="square">
            <a:spAutoFit/>
          </a:bodyPr>
          <a:lstStyle/>
          <a:p>
            <a:pPr indent="4763" algn="just">
              <a:buClr>
                <a:srgbClr val="FF0000"/>
              </a:buClr>
            </a:pPr>
            <a:r>
              <a:rPr lang="en-US" sz="2000" dirty="0">
                <a:latin typeface="Bell MT" pitchFamily="18" charset="0"/>
              </a:rPr>
              <a:t>	The usual objective in a pantry audit is to find out what types of consumers buy certain products and certain brands, the assumption being that the contents of the pantry accurately portray consumer’s preferences. </a:t>
            </a:r>
          </a:p>
        </p:txBody>
      </p:sp>
      <p:sp>
        <p:nvSpPr>
          <p:cNvPr id="5" name="Rectangle 4"/>
          <p:cNvSpPr/>
          <p:nvPr/>
        </p:nvSpPr>
        <p:spPr>
          <a:xfrm>
            <a:off x="3886200" y="4343400"/>
            <a:ext cx="4724400" cy="1631216"/>
          </a:xfrm>
          <a:prstGeom prst="rect">
            <a:avLst/>
          </a:prstGeom>
        </p:spPr>
        <p:txBody>
          <a:bodyPr wrap="square">
            <a:spAutoFit/>
          </a:bodyPr>
          <a:lstStyle/>
          <a:p>
            <a:pPr indent="4763" algn="just">
              <a:buClr>
                <a:srgbClr val="FF0000"/>
              </a:buClr>
            </a:pPr>
            <a:r>
              <a:rPr lang="en-US" sz="2000" dirty="0">
                <a:latin typeface="Bell MT" pitchFamily="18" charset="0"/>
              </a:rPr>
              <a:t>	A pantry audit may or may not be set up as a panel operation, since a </a:t>
            </a:r>
            <a:r>
              <a:rPr lang="en-US" sz="2000" b="1" dirty="0">
                <a:latin typeface="Bell MT" pitchFamily="18" charset="0"/>
              </a:rPr>
              <a:t>single visit is often considered </a:t>
            </a:r>
            <a:r>
              <a:rPr lang="en-US" sz="2000" dirty="0">
                <a:latin typeface="Bell MT" pitchFamily="18" charset="0"/>
              </a:rPr>
              <a:t>sufficient to yield an accurate picture of consumers’ preferences. </a:t>
            </a:r>
          </a:p>
        </p:txBody>
      </p:sp>
      <p:pic>
        <p:nvPicPr>
          <p:cNvPr id="8194" name="Picture 2" descr="C:\Users\User\Desktop\6941844_preview.png"/>
          <p:cNvPicPr>
            <a:picLocks noChangeAspect="1" noChangeArrowheads="1"/>
          </p:cNvPicPr>
          <p:nvPr/>
        </p:nvPicPr>
        <p:blipFill>
          <a:blip r:embed="rId2" cstate="print"/>
          <a:srcRect/>
          <a:stretch>
            <a:fillRect/>
          </a:stretch>
        </p:blipFill>
        <p:spPr bwMode="auto">
          <a:xfrm>
            <a:off x="457200" y="3944461"/>
            <a:ext cx="3276600" cy="2608739"/>
          </a:xfrm>
          <a:prstGeom prst="rect">
            <a:avLst/>
          </a:prstGeom>
          <a:noFill/>
        </p:spPr>
      </p:pic>
      <p:pic>
        <p:nvPicPr>
          <p:cNvPr id="8195" name="Picture 3" descr="C:\Users\User\Desktop\unnamed.png"/>
          <p:cNvPicPr>
            <a:picLocks noChangeAspect="1" noChangeArrowheads="1"/>
          </p:cNvPicPr>
          <p:nvPr/>
        </p:nvPicPr>
        <p:blipFill>
          <a:blip r:embed="rId3" cstate="print"/>
          <a:srcRect/>
          <a:stretch>
            <a:fillRect/>
          </a:stretch>
        </p:blipFill>
        <p:spPr bwMode="auto">
          <a:xfrm>
            <a:off x="5676900" y="2438400"/>
            <a:ext cx="2857500" cy="14001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5738"/>
    </mc:Choice>
    <mc:Fallback>
      <p:transition spd="slow" advTm="5738"/>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3733800"/>
          </a:xfrm>
        </p:spPr>
        <p:txBody>
          <a:bodyPr>
            <a:noAutofit/>
          </a:bodyPr>
          <a:lstStyle/>
          <a:p>
            <a:pPr algn="just">
              <a:buNone/>
            </a:pPr>
            <a:r>
              <a:rPr lang="en-US" sz="2000" b="1" dirty="0">
                <a:solidFill>
                  <a:srgbClr val="0070C0"/>
                </a:solidFill>
                <a:latin typeface="Bell MT" pitchFamily="18" charset="0"/>
              </a:rPr>
              <a:t>4. Consumer panels:</a:t>
            </a:r>
            <a:r>
              <a:rPr lang="en-US" sz="2000" b="1" dirty="0">
                <a:latin typeface="Bell MT" pitchFamily="18" charset="0"/>
              </a:rPr>
              <a:t> </a:t>
            </a:r>
          </a:p>
          <a:p>
            <a:pPr algn="just">
              <a:buNone/>
            </a:pPr>
            <a:endParaRPr lang="en-US" sz="300" b="1" dirty="0">
              <a:latin typeface="Bell MT" pitchFamily="18" charset="0"/>
            </a:endParaRPr>
          </a:p>
          <a:p>
            <a:pPr algn="just">
              <a:buNone/>
            </a:pPr>
            <a:r>
              <a:rPr lang="en-US" sz="2000" b="1" dirty="0">
                <a:latin typeface="Bell MT" pitchFamily="18" charset="0"/>
              </a:rPr>
              <a:t>An extension of the pantry audit approach on a regular basis is known as </a:t>
            </a:r>
            <a:r>
              <a:rPr lang="en-US" sz="2000" dirty="0">
                <a:latin typeface="Bell MT" pitchFamily="18" charset="0"/>
              </a:rPr>
              <a:t>‘consumer panel’, where a set of consumers are arranged to come to an understanding to maintain detailed daily records of their consumption and the same is made available to investigator on demands. </a:t>
            </a:r>
          </a:p>
          <a:p>
            <a:pPr algn="just">
              <a:buNone/>
            </a:pPr>
            <a:endParaRPr lang="en-US" sz="600" dirty="0">
              <a:latin typeface="Bell MT" pitchFamily="18" charset="0"/>
            </a:endParaRPr>
          </a:p>
          <a:p>
            <a:pPr algn="just">
              <a:buNone/>
            </a:pPr>
            <a:r>
              <a:rPr lang="en-US" sz="2000" dirty="0">
                <a:latin typeface="Bell MT" pitchFamily="18" charset="0"/>
              </a:rPr>
              <a:t>In other words, a consumer panel is essentially a sample of consumers who are interviewed repeatedly over a period of time. Mostly consume panels are of two types viz., </a:t>
            </a:r>
          </a:p>
          <a:p>
            <a:pPr algn="just">
              <a:buNone/>
            </a:pPr>
            <a:endParaRPr lang="en-US" sz="600" dirty="0">
              <a:latin typeface="Bell MT" pitchFamily="18" charset="0"/>
            </a:endParaRPr>
          </a:p>
          <a:p>
            <a:pPr lvl="5" algn="just"/>
            <a:r>
              <a:rPr lang="en-US" dirty="0">
                <a:latin typeface="Bell MT" pitchFamily="18" charset="0"/>
              </a:rPr>
              <a:t>The transitory consumer panel </a:t>
            </a:r>
          </a:p>
          <a:p>
            <a:pPr lvl="5" algn="just"/>
            <a:r>
              <a:rPr lang="en-US" sz="2000" dirty="0">
                <a:latin typeface="Bell MT" pitchFamily="18" charset="0"/>
              </a:rPr>
              <a:t>The continuing consumer panel. </a:t>
            </a:r>
          </a:p>
        </p:txBody>
      </p:sp>
      <p:pic>
        <p:nvPicPr>
          <p:cNvPr id="1026" name="Picture 2" descr="C:\Users\User\Desktop\download.jpg"/>
          <p:cNvPicPr>
            <a:picLocks noChangeAspect="1" noChangeArrowheads="1"/>
          </p:cNvPicPr>
          <p:nvPr/>
        </p:nvPicPr>
        <p:blipFill>
          <a:blip r:embed="rId2" cstate="print"/>
          <a:srcRect/>
          <a:stretch>
            <a:fillRect/>
          </a:stretch>
        </p:blipFill>
        <p:spPr bwMode="auto">
          <a:xfrm>
            <a:off x="914400" y="4419600"/>
            <a:ext cx="3657600" cy="1743075"/>
          </a:xfrm>
          <a:prstGeom prst="rect">
            <a:avLst/>
          </a:prstGeom>
          <a:noFill/>
        </p:spPr>
      </p:pic>
      <p:pic>
        <p:nvPicPr>
          <p:cNvPr id="1027" name="Picture 3" descr="C:\Users\User\Desktop\images.jpg"/>
          <p:cNvPicPr>
            <a:picLocks noChangeAspect="1" noChangeArrowheads="1"/>
          </p:cNvPicPr>
          <p:nvPr/>
        </p:nvPicPr>
        <p:blipFill>
          <a:blip r:embed="rId3" cstate="print"/>
          <a:srcRect/>
          <a:stretch>
            <a:fillRect/>
          </a:stretch>
        </p:blipFill>
        <p:spPr bwMode="auto">
          <a:xfrm>
            <a:off x="4876800" y="4495800"/>
            <a:ext cx="3457575" cy="17430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8290"/>
    </mc:Choice>
    <mc:Fallback>
      <p:transition spd="slow" advTm="829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1" y="2819401"/>
            <a:ext cx="2895599"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b="1" dirty="0">
                <a:solidFill>
                  <a:srgbClr val="FF00FF"/>
                </a:solidFill>
                <a:latin typeface="Times New Roman" pitchFamily="18" charset="0"/>
                <a:cs typeface="Times New Roman" pitchFamily="18" charset="0"/>
              </a:rPr>
              <a:t>TYPES OF PRIMARY DATA</a:t>
            </a:r>
          </a:p>
        </p:txBody>
      </p:sp>
      <p:sp>
        <p:nvSpPr>
          <p:cNvPr id="6" name="TextBox 5"/>
          <p:cNvSpPr txBox="1"/>
          <p:nvPr/>
        </p:nvSpPr>
        <p:spPr>
          <a:xfrm>
            <a:off x="6172200" y="697468"/>
            <a:ext cx="90524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Sensors</a:t>
            </a:r>
          </a:p>
        </p:txBody>
      </p:sp>
      <p:sp>
        <p:nvSpPr>
          <p:cNvPr id="7" name="TextBox 6"/>
          <p:cNvSpPr txBox="1"/>
          <p:nvPr/>
        </p:nvSpPr>
        <p:spPr>
          <a:xfrm>
            <a:off x="6172200" y="1154668"/>
            <a:ext cx="1598194"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Measurements</a:t>
            </a:r>
          </a:p>
        </p:txBody>
      </p:sp>
      <p:sp>
        <p:nvSpPr>
          <p:cNvPr id="8" name="TextBox 7"/>
          <p:cNvSpPr txBox="1"/>
          <p:nvPr/>
        </p:nvSpPr>
        <p:spPr>
          <a:xfrm>
            <a:off x="6172200" y="1611868"/>
            <a:ext cx="1417632"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Observations</a:t>
            </a:r>
          </a:p>
        </p:txBody>
      </p:sp>
      <p:sp>
        <p:nvSpPr>
          <p:cNvPr id="9" name="TextBox 8"/>
          <p:cNvSpPr txBox="1"/>
          <p:nvPr/>
        </p:nvSpPr>
        <p:spPr>
          <a:xfrm>
            <a:off x="6172200" y="2069068"/>
            <a:ext cx="1158394"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a:t>Interviews</a:t>
            </a:r>
          </a:p>
        </p:txBody>
      </p:sp>
      <p:sp>
        <p:nvSpPr>
          <p:cNvPr id="10" name="TextBox 9"/>
          <p:cNvSpPr txBox="1"/>
          <p:nvPr/>
        </p:nvSpPr>
        <p:spPr>
          <a:xfrm>
            <a:off x="6172200" y="2526268"/>
            <a:ext cx="902298"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Surveys</a:t>
            </a:r>
          </a:p>
        </p:txBody>
      </p:sp>
      <p:sp>
        <p:nvSpPr>
          <p:cNvPr id="12" name="TextBox 11"/>
          <p:cNvSpPr txBox="1"/>
          <p:nvPr/>
        </p:nvSpPr>
        <p:spPr>
          <a:xfrm>
            <a:off x="6172200" y="2983468"/>
            <a:ext cx="1352743"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Experiments</a:t>
            </a:r>
          </a:p>
        </p:txBody>
      </p:sp>
      <p:sp>
        <p:nvSpPr>
          <p:cNvPr id="13" name="TextBox 12"/>
          <p:cNvSpPr txBox="1"/>
          <p:nvPr/>
        </p:nvSpPr>
        <p:spPr>
          <a:xfrm>
            <a:off x="6172200" y="3440668"/>
            <a:ext cx="1170513"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User Input</a:t>
            </a:r>
          </a:p>
        </p:txBody>
      </p:sp>
      <p:sp>
        <p:nvSpPr>
          <p:cNvPr id="14" name="TextBox 13"/>
          <p:cNvSpPr txBox="1"/>
          <p:nvPr/>
        </p:nvSpPr>
        <p:spPr>
          <a:xfrm>
            <a:off x="6172200" y="3897868"/>
            <a:ext cx="1351845"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Transactions</a:t>
            </a:r>
          </a:p>
        </p:txBody>
      </p:sp>
      <p:sp>
        <p:nvSpPr>
          <p:cNvPr id="15" name="TextBox 14"/>
          <p:cNvSpPr txBox="1"/>
          <p:nvPr/>
        </p:nvSpPr>
        <p:spPr>
          <a:xfrm>
            <a:off x="6172200" y="4355068"/>
            <a:ext cx="1383071"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Process Data</a:t>
            </a:r>
          </a:p>
        </p:txBody>
      </p:sp>
      <p:sp>
        <p:nvSpPr>
          <p:cNvPr id="16" name="TextBox 15"/>
          <p:cNvSpPr txBox="1"/>
          <p:nvPr/>
        </p:nvSpPr>
        <p:spPr>
          <a:xfrm>
            <a:off x="6172200" y="4812268"/>
            <a:ext cx="1907510"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Geographical Data</a:t>
            </a:r>
          </a:p>
        </p:txBody>
      </p:sp>
      <p:sp>
        <p:nvSpPr>
          <p:cNvPr id="17" name="TextBox 16"/>
          <p:cNvSpPr txBox="1"/>
          <p:nvPr/>
        </p:nvSpPr>
        <p:spPr>
          <a:xfrm>
            <a:off x="6172200" y="5269468"/>
            <a:ext cx="1490986"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Machine Data</a:t>
            </a:r>
          </a:p>
        </p:txBody>
      </p:sp>
      <p:sp>
        <p:nvSpPr>
          <p:cNvPr id="18" name="TextBox 17"/>
          <p:cNvSpPr txBox="1"/>
          <p:nvPr/>
        </p:nvSpPr>
        <p:spPr>
          <a:xfrm>
            <a:off x="6172200" y="5715000"/>
            <a:ext cx="1194301"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t>Event Data</a:t>
            </a:r>
          </a:p>
        </p:txBody>
      </p:sp>
      <p:cxnSp>
        <p:nvCxnSpPr>
          <p:cNvPr id="20" name="Straight Arrow Connector 19"/>
          <p:cNvCxnSpPr>
            <a:stCxn id="5" idx="3"/>
          </p:cNvCxnSpPr>
          <p:nvPr/>
        </p:nvCxnSpPr>
        <p:spPr>
          <a:xfrm flipV="1">
            <a:off x="4038600" y="830761"/>
            <a:ext cx="2057400" cy="23733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5" idx="3"/>
          </p:cNvCxnSpPr>
          <p:nvPr/>
        </p:nvCxnSpPr>
        <p:spPr>
          <a:xfrm flipV="1">
            <a:off x="4038600" y="1301117"/>
            <a:ext cx="2056387" cy="190300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stCxn id="5" idx="3"/>
          </p:cNvCxnSpPr>
          <p:nvPr/>
        </p:nvCxnSpPr>
        <p:spPr>
          <a:xfrm flipV="1">
            <a:off x="4038600" y="2659561"/>
            <a:ext cx="2057400" cy="5445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stCxn id="5" idx="3"/>
          </p:cNvCxnSpPr>
          <p:nvPr/>
        </p:nvCxnSpPr>
        <p:spPr>
          <a:xfrm flipV="1">
            <a:off x="4038600" y="3192961"/>
            <a:ext cx="2057400" cy="1116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a:stCxn id="5" idx="3"/>
          </p:cNvCxnSpPr>
          <p:nvPr/>
        </p:nvCxnSpPr>
        <p:spPr>
          <a:xfrm flipV="1">
            <a:off x="4038600" y="2202361"/>
            <a:ext cx="2057400" cy="10017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5" idx="3"/>
          </p:cNvCxnSpPr>
          <p:nvPr/>
        </p:nvCxnSpPr>
        <p:spPr>
          <a:xfrm flipV="1">
            <a:off x="4038600" y="1745161"/>
            <a:ext cx="2057400" cy="14589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a:stCxn id="5" idx="3"/>
          </p:cNvCxnSpPr>
          <p:nvPr/>
        </p:nvCxnSpPr>
        <p:spPr>
          <a:xfrm>
            <a:off x="4038600" y="3204122"/>
            <a:ext cx="2056387" cy="3829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a:stCxn id="5" idx="3"/>
          </p:cNvCxnSpPr>
          <p:nvPr/>
        </p:nvCxnSpPr>
        <p:spPr>
          <a:xfrm>
            <a:off x="4038600" y="3204122"/>
            <a:ext cx="2057400" cy="9032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a:stCxn id="5" idx="3"/>
          </p:cNvCxnSpPr>
          <p:nvPr/>
        </p:nvCxnSpPr>
        <p:spPr>
          <a:xfrm>
            <a:off x="4038600" y="3204122"/>
            <a:ext cx="2057400" cy="13604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5" idx="3"/>
          </p:cNvCxnSpPr>
          <p:nvPr/>
        </p:nvCxnSpPr>
        <p:spPr>
          <a:xfrm>
            <a:off x="4038600" y="3204122"/>
            <a:ext cx="2057400" cy="17545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5" idx="3"/>
          </p:cNvCxnSpPr>
          <p:nvPr/>
        </p:nvCxnSpPr>
        <p:spPr>
          <a:xfrm>
            <a:off x="4038600" y="3204122"/>
            <a:ext cx="2057400" cy="21986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a:stCxn id="5" idx="3"/>
          </p:cNvCxnSpPr>
          <p:nvPr/>
        </p:nvCxnSpPr>
        <p:spPr>
          <a:xfrm>
            <a:off x="4038600" y="3204122"/>
            <a:ext cx="2057400" cy="26558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advTm="27643"/>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105400"/>
          </a:xfrm>
        </p:spPr>
        <p:txBody>
          <a:bodyPr>
            <a:normAutofit/>
          </a:bodyPr>
          <a:lstStyle/>
          <a:p>
            <a:pPr lvl="1" algn="just"/>
            <a:r>
              <a:rPr lang="en-US" sz="2000" i="1" dirty="0">
                <a:latin typeface="Bell MT" pitchFamily="18" charset="0"/>
              </a:rPr>
              <a:t>A </a:t>
            </a:r>
            <a:r>
              <a:rPr lang="en-US" sz="2000" b="1" i="1" dirty="0">
                <a:solidFill>
                  <a:srgbClr val="00B0F0"/>
                </a:solidFill>
                <a:latin typeface="Bell MT" pitchFamily="18" charset="0"/>
              </a:rPr>
              <a:t>transitory consumer panel</a:t>
            </a:r>
            <a:r>
              <a:rPr lang="en-US" sz="2000" b="1" i="1" dirty="0">
                <a:latin typeface="Bell MT" pitchFamily="18" charset="0"/>
              </a:rPr>
              <a:t> </a:t>
            </a:r>
            <a:r>
              <a:rPr lang="en-US" sz="2000" i="1" dirty="0">
                <a:latin typeface="Bell MT" pitchFamily="18" charset="0"/>
              </a:rPr>
              <a:t>is set up to measure the effect of </a:t>
            </a:r>
            <a:r>
              <a:rPr lang="en-US" sz="2000" dirty="0">
                <a:latin typeface="Bell MT" pitchFamily="18" charset="0"/>
              </a:rPr>
              <a:t>a particular phenomenon. Usually such a panel is conducted on a before-and-after-basis. Initial interviews are conducted before the phenomenon takes place to record the attitude of the consumer. A second set of interviews is carried out after the phenomenon has taken place to find out the consequent changes that might have occurred in the consumer’s attitude. It is a favorite tool of advertising and of social research. </a:t>
            </a:r>
          </a:p>
          <a:p>
            <a:pPr lvl="1" algn="just"/>
            <a:endParaRPr lang="en-US" sz="2000" dirty="0">
              <a:latin typeface="Bell MT" pitchFamily="18" charset="0"/>
            </a:endParaRPr>
          </a:p>
          <a:p>
            <a:pPr lvl="1" algn="just"/>
            <a:r>
              <a:rPr lang="en-US" sz="2000" dirty="0">
                <a:latin typeface="Bell MT" pitchFamily="18" charset="0"/>
              </a:rPr>
              <a:t>A </a:t>
            </a:r>
            <a:r>
              <a:rPr lang="en-US" sz="2000" b="1" i="1" dirty="0">
                <a:solidFill>
                  <a:srgbClr val="00B0F0"/>
                </a:solidFill>
                <a:latin typeface="Bell MT" pitchFamily="18" charset="0"/>
              </a:rPr>
              <a:t>continuing consumer panel </a:t>
            </a:r>
            <a:r>
              <a:rPr lang="en-US" sz="2000" i="1" dirty="0">
                <a:latin typeface="Bell MT" pitchFamily="18" charset="0"/>
              </a:rPr>
              <a:t>is often set up for an indefinite period with a view </a:t>
            </a:r>
            <a:r>
              <a:rPr lang="en-US" sz="2000" dirty="0">
                <a:latin typeface="Bell MT" pitchFamily="18" charset="0"/>
              </a:rPr>
              <a:t>to collect data on a particular aspect of consumer behavior over time, generally at periodic intervals or may be meant to serve as a general purpose panel for researchers on a variety of subjects. Such panels have been used in the area of consumer expenditure, public opinion and radio and TV listenership</a:t>
            </a:r>
          </a:p>
        </p:txBody>
      </p:sp>
    </p:spTree>
  </p:cSld>
  <p:clrMapOvr>
    <a:masterClrMapping/>
  </p:clrMapOvr>
  <mc:AlternateContent xmlns:mc="http://schemas.openxmlformats.org/markup-compatibility/2006">
    <mc:Choice xmlns:p14="http://schemas.microsoft.com/office/powerpoint/2010/main" xmlns="" Requires="p14">
      <p:transition spd="slow" p14:dur="2000" advTm="754"/>
    </mc:Choice>
    <mc:Fallback>
      <p:transition spd="slow" advTm="754"/>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001000" cy="1219199"/>
          </a:xfrm>
        </p:spPr>
        <p:txBody>
          <a:bodyPr>
            <a:normAutofit/>
          </a:bodyPr>
          <a:lstStyle/>
          <a:p>
            <a:pPr algn="just">
              <a:buNone/>
            </a:pPr>
            <a:r>
              <a:rPr lang="en-US" sz="2400" b="1" dirty="0">
                <a:solidFill>
                  <a:srgbClr val="0070C0"/>
                </a:solidFill>
                <a:latin typeface="Bell MT" pitchFamily="18" charset="0"/>
              </a:rPr>
              <a:t>5. Use of mechanical devices:</a:t>
            </a:r>
            <a:r>
              <a:rPr lang="en-US" sz="2800" b="1" dirty="0">
                <a:solidFill>
                  <a:srgbClr val="0070C0"/>
                </a:solidFill>
                <a:latin typeface="Bell MT" pitchFamily="18" charset="0"/>
              </a:rPr>
              <a:t> </a:t>
            </a:r>
          </a:p>
          <a:p>
            <a:pPr algn="just">
              <a:buNone/>
            </a:pPr>
            <a:r>
              <a:rPr lang="en-US" sz="2000" b="1" dirty="0">
                <a:latin typeface="Bell MT" pitchFamily="18" charset="0"/>
              </a:rPr>
              <a:t>The use of mechanical devices has been widely made to collect </a:t>
            </a:r>
            <a:r>
              <a:rPr lang="en-US" sz="2000" dirty="0">
                <a:latin typeface="Bell MT" pitchFamily="18" charset="0"/>
              </a:rPr>
              <a:t>information by way of indirect means. </a:t>
            </a:r>
          </a:p>
        </p:txBody>
      </p:sp>
      <p:sp>
        <p:nvSpPr>
          <p:cNvPr id="4" name="Rectangle 3"/>
          <p:cNvSpPr/>
          <p:nvPr/>
        </p:nvSpPr>
        <p:spPr>
          <a:xfrm>
            <a:off x="4191000" y="3048000"/>
            <a:ext cx="4572000" cy="1631216"/>
          </a:xfrm>
          <a:prstGeom prst="rect">
            <a:avLst/>
          </a:prstGeom>
        </p:spPr>
        <p:txBody>
          <a:bodyPr>
            <a:spAutoFit/>
          </a:bodyPr>
          <a:lstStyle/>
          <a:p>
            <a:pPr algn="just">
              <a:buClr>
                <a:srgbClr val="FF0000"/>
              </a:buClr>
              <a:buFont typeface="Wingdings" pitchFamily="2" charset="2"/>
              <a:buChar char="v"/>
            </a:pPr>
            <a:r>
              <a:rPr lang="en-US" sz="2000" dirty="0">
                <a:solidFill>
                  <a:srgbClr val="FF5050"/>
                </a:solidFill>
                <a:latin typeface="Bell MT" pitchFamily="18" charset="0"/>
              </a:rPr>
              <a:t>  </a:t>
            </a:r>
            <a:r>
              <a:rPr lang="en-US" sz="2000" u="sng" dirty="0">
                <a:solidFill>
                  <a:srgbClr val="FF5050"/>
                </a:solidFill>
                <a:latin typeface="Bell MT" pitchFamily="18" charset="0"/>
              </a:rPr>
              <a:t>Pupil metric camera</a:t>
            </a:r>
            <a:r>
              <a:rPr lang="en-US" sz="2000" dirty="0">
                <a:solidFill>
                  <a:srgbClr val="FF5050"/>
                </a:solidFill>
                <a:latin typeface="Bell MT" pitchFamily="18" charset="0"/>
              </a:rPr>
              <a:t>, </a:t>
            </a:r>
            <a:r>
              <a:rPr lang="en-US" sz="2000" dirty="0">
                <a:latin typeface="Bell MT" pitchFamily="18" charset="0"/>
              </a:rPr>
              <a:t>- Pupil metric cameras record dilation of the pupil as a result of a visual stimulus. The extent of dilation shows the degree of interest aroused by the stimulus. </a:t>
            </a:r>
          </a:p>
        </p:txBody>
      </p:sp>
      <p:sp>
        <p:nvSpPr>
          <p:cNvPr id="5" name="Rectangle 4"/>
          <p:cNvSpPr/>
          <p:nvPr/>
        </p:nvSpPr>
        <p:spPr>
          <a:xfrm>
            <a:off x="762000" y="4924961"/>
            <a:ext cx="3886200" cy="1323439"/>
          </a:xfrm>
          <a:prstGeom prst="rect">
            <a:avLst/>
          </a:prstGeom>
        </p:spPr>
        <p:txBody>
          <a:bodyPr wrap="square">
            <a:spAutoFit/>
          </a:bodyPr>
          <a:lstStyle/>
          <a:p>
            <a:pPr algn="just">
              <a:buClr>
                <a:srgbClr val="FF0000"/>
              </a:buClr>
              <a:buFont typeface="Wingdings" pitchFamily="2" charset="2"/>
              <a:buChar char="v"/>
            </a:pPr>
            <a:r>
              <a:rPr lang="en-US" sz="2000" u="sng" dirty="0">
                <a:solidFill>
                  <a:srgbClr val="FF5050"/>
                </a:solidFill>
                <a:latin typeface="Bell MT" pitchFamily="18" charset="0"/>
              </a:rPr>
              <a:t>  Psycho galvanometer, </a:t>
            </a:r>
            <a:r>
              <a:rPr lang="en-US" sz="2000" dirty="0">
                <a:latin typeface="Bell MT" pitchFamily="18" charset="0"/>
              </a:rPr>
              <a:t>- Psycho galvanometer is used for measuring the extent of body excitement as a result of the visual stimulus. </a:t>
            </a:r>
          </a:p>
        </p:txBody>
      </p:sp>
      <p:sp>
        <p:nvSpPr>
          <p:cNvPr id="6" name="Rectangle 5"/>
          <p:cNvSpPr/>
          <p:nvPr/>
        </p:nvSpPr>
        <p:spPr>
          <a:xfrm>
            <a:off x="609600" y="1676400"/>
            <a:ext cx="5257800" cy="1631216"/>
          </a:xfrm>
          <a:prstGeom prst="rect">
            <a:avLst/>
          </a:prstGeom>
        </p:spPr>
        <p:txBody>
          <a:bodyPr wrap="square">
            <a:spAutoFit/>
          </a:bodyPr>
          <a:lstStyle/>
          <a:p>
            <a:pPr algn="just">
              <a:buClr>
                <a:srgbClr val="FF0000"/>
              </a:buClr>
              <a:buFont typeface="Wingdings" pitchFamily="2" charset="2"/>
              <a:buChar char="v"/>
            </a:pPr>
            <a:r>
              <a:rPr lang="en-US" sz="2000" u="sng" dirty="0">
                <a:solidFill>
                  <a:srgbClr val="FF5050"/>
                </a:solidFill>
                <a:latin typeface="Bell MT" pitchFamily="18" charset="0"/>
              </a:rPr>
              <a:t>  Eye camera</a:t>
            </a:r>
            <a:r>
              <a:rPr lang="en-US" sz="2000" dirty="0">
                <a:solidFill>
                  <a:srgbClr val="FF5050"/>
                </a:solidFill>
                <a:latin typeface="Bell MT" pitchFamily="18" charset="0"/>
              </a:rPr>
              <a:t> </a:t>
            </a:r>
            <a:r>
              <a:rPr lang="en-US" sz="2000" dirty="0">
                <a:latin typeface="Bell MT" pitchFamily="18" charset="0"/>
              </a:rPr>
              <a:t>- Eye cameras are designed to record the focus of eyes of a respondent on a specific portion of a sketch or diagram or written material. Such an information is useful in designing advertising material. </a:t>
            </a:r>
          </a:p>
        </p:txBody>
      </p:sp>
      <p:pic>
        <p:nvPicPr>
          <p:cNvPr id="1026" name="Picture 2" descr="C:\Users\User\Desktop\camera-lens-inside-eye-260nw-265068002.jpg"/>
          <p:cNvPicPr>
            <a:picLocks noChangeAspect="1" noChangeArrowheads="1"/>
          </p:cNvPicPr>
          <p:nvPr/>
        </p:nvPicPr>
        <p:blipFill>
          <a:blip r:embed="rId2" cstate="print"/>
          <a:srcRect/>
          <a:stretch>
            <a:fillRect/>
          </a:stretch>
        </p:blipFill>
        <p:spPr bwMode="auto">
          <a:xfrm>
            <a:off x="5943600" y="1676400"/>
            <a:ext cx="2209800" cy="1371600"/>
          </a:xfrm>
          <a:prstGeom prst="rect">
            <a:avLst/>
          </a:prstGeom>
          <a:noFill/>
        </p:spPr>
      </p:pic>
      <p:pic>
        <p:nvPicPr>
          <p:cNvPr id="1027" name="Picture 3" descr="C:\Users\User\Desktop\56084f2c7c24b529cc916c9c0fb77217.jpg"/>
          <p:cNvPicPr>
            <a:picLocks noChangeAspect="1" noChangeArrowheads="1"/>
          </p:cNvPicPr>
          <p:nvPr/>
        </p:nvPicPr>
        <p:blipFill>
          <a:blip r:embed="rId3" cstate="print"/>
          <a:srcRect/>
          <a:stretch>
            <a:fillRect/>
          </a:stretch>
        </p:blipFill>
        <p:spPr bwMode="auto">
          <a:xfrm>
            <a:off x="1219200" y="3352800"/>
            <a:ext cx="2286000" cy="1676400"/>
          </a:xfrm>
          <a:prstGeom prst="rect">
            <a:avLst/>
          </a:prstGeom>
          <a:noFill/>
        </p:spPr>
      </p:pic>
      <p:pic>
        <p:nvPicPr>
          <p:cNvPr id="1028" name="Picture 4" descr="C:\Users\User\Desktop\images.jpg"/>
          <p:cNvPicPr>
            <a:picLocks noChangeAspect="1" noChangeArrowheads="1"/>
          </p:cNvPicPr>
          <p:nvPr/>
        </p:nvPicPr>
        <p:blipFill>
          <a:blip r:embed="rId4" cstate="print"/>
          <a:srcRect/>
          <a:stretch>
            <a:fillRect/>
          </a:stretch>
        </p:blipFill>
        <p:spPr bwMode="auto">
          <a:xfrm>
            <a:off x="4724400" y="4876800"/>
            <a:ext cx="4038600" cy="16383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11680"/>
    </mc:Choice>
    <mc:Fallback>
      <p:transition spd="slow" advTm="1168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5486400" cy="2895600"/>
          </a:xfrm>
        </p:spPr>
        <p:txBody>
          <a:bodyPr>
            <a:noAutofit/>
          </a:bodyPr>
          <a:lstStyle/>
          <a:p>
            <a:pPr algn="just">
              <a:buClr>
                <a:srgbClr val="FF0000"/>
              </a:buClr>
              <a:buFont typeface="Wingdings" pitchFamily="2" charset="2"/>
              <a:buChar char="v"/>
            </a:pPr>
            <a:r>
              <a:rPr lang="en-US" sz="2000" u="sng" dirty="0">
                <a:solidFill>
                  <a:srgbClr val="FF5050"/>
                </a:solidFill>
                <a:latin typeface="Bell MT" pitchFamily="18" charset="0"/>
              </a:rPr>
              <a:t>Motion picture camera </a:t>
            </a:r>
            <a:r>
              <a:rPr lang="en-US" sz="2000" dirty="0">
                <a:latin typeface="Bell MT" pitchFamily="18" charset="0"/>
              </a:rPr>
              <a:t>- Motion picture cameras can be used to record movement of body of a buyer while deciding to buy a consumer good from a shop or big store. Influence of packaging or the information given on the label would stimulate a buyer to perform certain physical movements which can easily be recorded by a hidden motion picture camera in the shop’s four walls.</a:t>
            </a:r>
          </a:p>
        </p:txBody>
      </p:sp>
      <p:sp>
        <p:nvSpPr>
          <p:cNvPr id="4" name="Rectangle 3"/>
          <p:cNvSpPr/>
          <p:nvPr/>
        </p:nvSpPr>
        <p:spPr>
          <a:xfrm>
            <a:off x="2819400" y="3276600"/>
            <a:ext cx="5867400" cy="3170099"/>
          </a:xfrm>
          <a:prstGeom prst="rect">
            <a:avLst/>
          </a:prstGeom>
        </p:spPr>
        <p:txBody>
          <a:bodyPr wrap="square">
            <a:spAutoFit/>
          </a:bodyPr>
          <a:lstStyle/>
          <a:p>
            <a:pPr algn="just">
              <a:buClr>
                <a:srgbClr val="FF0000"/>
              </a:buClr>
              <a:buFont typeface="Wingdings" pitchFamily="2" charset="2"/>
              <a:buChar char="v"/>
            </a:pPr>
            <a:r>
              <a:rPr lang="en-US" sz="2000" dirty="0">
                <a:latin typeface="Bell MT" pitchFamily="18" charset="0"/>
              </a:rPr>
              <a:t> </a:t>
            </a:r>
            <a:r>
              <a:rPr lang="en-US" sz="2000" u="sng" dirty="0">
                <a:solidFill>
                  <a:srgbClr val="FF5050"/>
                </a:solidFill>
                <a:latin typeface="Bell MT" pitchFamily="18" charset="0"/>
              </a:rPr>
              <a:t>Audiometer</a:t>
            </a:r>
            <a:r>
              <a:rPr lang="en-US" sz="2000" dirty="0">
                <a:latin typeface="Bell MT" pitchFamily="18" charset="0"/>
              </a:rPr>
              <a:t> are the principal devices so far developed and commonly used by modern big business houses, mostly in the developed world for the purpose of collecting the required information. Audiometers are used by some </a:t>
            </a:r>
            <a:r>
              <a:rPr lang="en-US" sz="2000" b="1" dirty="0">
                <a:latin typeface="Bell MT" pitchFamily="18" charset="0"/>
              </a:rPr>
              <a:t>TV concerns to find out the type of programmes as well as stations preferred by people</a:t>
            </a:r>
            <a:r>
              <a:rPr lang="en-US" sz="2000" dirty="0">
                <a:latin typeface="Bell MT" pitchFamily="18" charset="0"/>
              </a:rPr>
              <a:t>. A device is fitted in the television instrument itself to record these changes. Such data may be used to find out the market share of competing television stations.</a:t>
            </a:r>
          </a:p>
        </p:txBody>
      </p:sp>
      <p:pic>
        <p:nvPicPr>
          <p:cNvPr id="2050" name="Picture 2" descr="C:\Users\User\Desktop\Panavision-Millennium-DXL.jpg"/>
          <p:cNvPicPr>
            <a:picLocks noChangeAspect="1" noChangeArrowheads="1"/>
          </p:cNvPicPr>
          <p:nvPr/>
        </p:nvPicPr>
        <p:blipFill>
          <a:blip r:embed="rId2" cstate="print"/>
          <a:srcRect/>
          <a:stretch>
            <a:fillRect/>
          </a:stretch>
        </p:blipFill>
        <p:spPr bwMode="auto">
          <a:xfrm>
            <a:off x="5867400" y="581025"/>
            <a:ext cx="2971800" cy="2466975"/>
          </a:xfrm>
          <a:prstGeom prst="rect">
            <a:avLst/>
          </a:prstGeom>
          <a:noFill/>
        </p:spPr>
      </p:pic>
      <p:pic>
        <p:nvPicPr>
          <p:cNvPr id="2051" name="Picture 3" descr="C:\Users\User\Desktop\41TeAXr-JEL._SX450_.jpg"/>
          <p:cNvPicPr>
            <a:picLocks noChangeAspect="1" noChangeArrowheads="1"/>
          </p:cNvPicPr>
          <p:nvPr/>
        </p:nvPicPr>
        <p:blipFill>
          <a:blip r:embed="rId3" cstate="print"/>
          <a:srcRect/>
          <a:stretch>
            <a:fillRect/>
          </a:stretch>
        </p:blipFill>
        <p:spPr bwMode="auto">
          <a:xfrm>
            <a:off x="457200" y="3810000"/>
            <a:ext cx="2125199" cy="17526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9857"/>
    </mc:Choice>
    <mc:Fallback>
      <p:transition spd="slow" advTm="9857"/>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153400" cy="3429000"/>
          </a:xfrm>
        </p:spPr>
        <p:txBody>
          <a:bodyPr>
            <a:noAutofit/>
          </a:bodyPr>
          <a:lstStyle/>
          <a:p>
            <a:pPr>
              <a:buNone/>
            </a:pPr>
            <a:r>
              <a:rPr lang="en-US" sz="2200" b="1" u="sng" dirty="0">
                <a:solidFill>
                  <a:srgbClr val="0070C0"/>
                </a:solidFill>
                <a:latin typeface="Bell MT" pitchFamily="18" charset="0"/>
              </a:rPr>
              <a:t>6.   Projective techniques:</a:t>
            </a:r>
            <a:r>
              <a:rPr lang="en-US" sz="2100" b="1" dirty="0">
                <a:latin typeface="Bell MT" pitchFamily="18" charset="0"/>
              </a:rPr>
              <a:t> </a:t>
            </a:r>
          </a:p>
          <a:p>
            <a:pPr>
              <a:buNone/>
            </a:pPr>
            <a:endParaRPr lang="en-US" sz="200" b="1" dirty="0">
              <a:latin typeface="Bell MT" pitchFamily="18" charset="0"/>
            </a:endParaRPr>
          </a:p>
          <a:p>
            <a:pPr algn="just">
              <a:buNone/>
            </a:pPr>
            <a:r>
              <a:rPr lang="en-US" sz="2000" b="1" dirty="0">
                <a:latin typeface="Bell MT" pitchFamily="18" charset="0"/>
              </a:rPr>
              <a:t>Projective techniques (or what are sometimes called as indirect interviewing techniques) </a:t>
            </a:r>
            <a:r>
              <a:rPr lang="en-US" sz="2000" dirty="0">
                <a:latin typeface="Bell MT" pitchFamily="18" charset="0"/>
              </a:rPr>
              <a:t>for the collection of data have been developed by psychologists to use projections of respondents for inferring about underlying motives, urges, or intentions which are such that the respondent either resists to reveal them or is unable to figure out himself. In projective techniques the </a:t>
            </a:r>
            <a:r>
              <a:rPr lang="en-US" sz="2000" b="1" dirty="0">
                <a:latin typeface="Bell MT" pitchFamily="18" charset="0"/>
              </a:rPr>
              <a:t>respondent in supplying information tends unconsciously to project his own attitudes or feelings on the subject under study. </a:t>
            </a:r>
            <a:r>
              <a:rPr lang="en-US" sz="2000" dirty="0">
                <a:latin typeface="Bell MT" pitchFamily="18" charset="0"/>
              </a:rPr>
              <a:t>Projective techniques play an important role in motivational researches or in attitude surveys.</a:t>
            </a:r>
          </a:p>
        </p:txBody>
      </p:sp>
      <p:pic>
        <p:nvPicPr>
          <p:cNvPr id="3074" name="Picture 2" descr="C:\Users\User\Desktop\39223b46-2d94-4584-832d-5b4003b8d512.jpg"/>
          <p:cNvPicPr>
            <a:picLocks noChangeAspect="1" noChangeArrowheads="1"/>
          </p:cNvPicPr>
          <p:nvPr/>
        </p:nvPicPr>
        <p:blipFill>
          <a:blip r:embed="rId2" cstate="print"/>
          <a:srcRect/>
          <a:stretch>
            <a:fillRect/>
          </a:stretch>
        </p:blipFill>
        <p:spPr bwMode="auto">
          <a:xfrm>
            <a:off x="1371600" y="3733800"/>
            <a:ext cx="6400800" cy="26860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8845"/>
    </mc:Choice>
    <mc:Fallback>
      <p:transition spd="slow" advTm="8845"/>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buNone/>
            </a:pPr>
            <a:r>
              <a:rPr lang="en-US" sz="2000" dirty="0">
                <a:latin typeface="Bell MT" pitchFamily="18" charset="0"/>
              </a:rPr>
              <a:t>We may now briefly deal with the important projective techniques.</a:t>
            </a:r>
          </a:p>
          <a:p>
            <a:pPr marL="1314450" lvl="2" indent="-514350" algn="just">
              <a:buClr>
                <a:srgbClr val="FF0000"/>
              </a:buClr>
              <a:buAutoNum type="romanLcParenBoth"/>
            </a:pPr>
            <a:r>
              <a:rPr lang="en-US" sz="2000" dirty="0">
                <a:latin typeface="Bell MT" pitchFamily="18" charset="0"/>
              </a:rPr>
              <a:t>Word association tests		</a:t>
            </a:r>
          </a:p>
          <a:p>
            <a:pPr marL="1314450" lvl="2" indent="-514350" algn="just">
              <a:buClr>
                <a:srgbClr val="FF0000"/>
              </a:buClr>
              <a:buAutoNum type="romanLcParenBoth"/>
            </a:pPr>
            <a:r>
              <a:rPr lang="en-US" sz="2000" dirty="0">
                <a:latin typeface="Bell MT" pitchFamily="18" charset="0"/>
              </a:rPr>
              <a:t>Sentence completion tests		</a:t>
            </a:r>
          </a:p>
          <a:p>
            <a:pPr marL="1314450" lvl="2" indent="-514350" algn="just">
              <a:buClr>
                <a:srgbClr val="FF0000"/>
              </a:buClr>
              <a:buAutoNum type="romanLcParenBoth"/>
            </a:pPr>
            <a:r>
              <a:rPr lang="en-US" sz="2000" dirty="0">
                <a:latin typeface="Bell MT" pitchFamily="18" charset="0"/>
              </a:rPr>
              <a:t>Story completion tests		</a:t>
            </a:r>
          </a:p>
          <a:p>
            <a:pPr marL="1314450" lvl="2" indent="-514350" algn="just">
              <a:buClr>
                <a:srgbClr val="FF0000"/>
              </a:buClr>
              <a:buAutoNum type="romanLcParenBoth"/>
            </a:pPr>
            <a:r>
              <a:rPr lang="en-US" sz="2000" dirty="0">
                <a:latin typeface="Bell MT" pitchFamily="18" charset="0"/>
              </a:rPr>
              <a:t>Verbal projection tests		</a:t>
            </a:r>
          </a:p>
          <a:p>
            <a:pPr marL="1314450" lvl="2" indent="-514350" algn="just">
              <a:buClr>
                <a:srgbClr val="FF0000"/>
              </a:buClr>
              <a:buAutoNum type="romanLcParenBoth"/>
            </a:pPr>
            <a:r>
              <a:rPr lang="en-US" sz="2000" dirty="0">
                <a:latin typeface="Bell MT" pitchFamily="18" charset="0"/>
              </a:rPr>
              <a:t>Pictorial techniques</a:t>
            </a:r>
          </a:p>
          <a:p>
            <a:pPr lvl="4">
              <a:buClr>
                <a:srgbClr val="FF00FF"/>
              </a:buClr>
            </a:pPr>
            <a:r>
              <a:rPr lang="en-US" dirty="0">
                <a:latin typeface="Bell MT" pitchFamily="18" charset="0"/>
              </a:rPr>
              <a:t>Thematic apperception test</a:t>
            </a:r>
          </a:p>
          <a:p>
            <a:pPr lvl="4">
              <a:buClr>
                <a:srgbClr val="FF00FF"/>
              </a:buClr>
            </a:pPr>
            <a:r>
              <a:rPr lang="en-US" dirty="0" err="1">
                <a:latin typeface="Bell MT" pitchFamily="18" charset="0"/>
              </a:rPr>
              <a:t>Rosenzweig</a:t>
            </a:r>
            <a:r>
              <a:rPr lang="en-US" dirty="0">
                <a:latin typeface="Bell MT" pitchFamily="18" charset="0"/>
              </a:rPr>
              <a:t> test</a:t>
            </a:r>
          </a:p>
          <a:p>
            <a:pPr lvl="4">
              <a:buClr>
                <a:srgbClr val="FF00FF"/>
              </a:buClr>
            </a:pPr>
            <a:r>
              <a:rPr lang="en-US" dirty="0">
                <a:latin typeface="Bell MT" pitchFamily="18" charset="0"/>
              </a:rPr>
              <a:t>Rorschach test</a:t>
            </a:r>
          </a:p>
          <a:p>
            <a:pPr lvl="4">
              <a:buClr>
                <a:srgbClr val="FF00FF"/>
              </a:buClr>
            </a:pPr>
            <a:r>
              <a:rPr lang="en-US" dirty="0" err="1">
                <a:latin typeface="Bell MT" pitchFamily="18" charset="0"/>
              </a:rPr>
              <a:t>Holtzman</a:t>
            </a:r>
            <a:r>
              <a:rPr lang="en-US" dirty="0">
                <a:latin typeface="Bell MT" pitchFamily="18" charset="0"/>
              </a:rPr>
              <a:t> Inkblot Test</a:t>
            </a:r>
          </a:p>
          <a:p>
            <a:pPr lvl="4">
              <a:buClr>
                <a:srgbClr val="FF00FF"/>
              </a:buClr>
            </a:pPr>
            <a:r>
              <a:rPr lang="en-US" dirty="0">
                <a:latin typeface="Bell MT" pitchFamily="18" charset="0"/>
              </a:rPr>
              <a:t>Tomkins-Horn picture arrangement test	</a:t>
            </a:r>
          </a:p>
          <a:p>
            <a:pPr marL="1314450" lvl="2" indent="-514350" algn="just">
              <a:buClr>
                <a:srgbClr val="FF0000"/>
              </a:buClr>
              <a:buAutoNum type="romanLcParenBoth"/>
            </a:pPr>
            <a:r>
              <a:rPr lang="en-US" sz="2000" dirty="0">
                <a:latin typeface="Bell MT" pitchFamily="18" charset="0"/>
              </a:rPr>
              <a:t>Play techniques</a:t>
            </a:r>
          </a:p>
          <a:p>
            <a:pPr marL="1314450" lvl="2" indent="-514350" algn="just">
              <a:buClr>
                <a:srgbClr val="FF0000"/>
              </a:buClr>
              <a:buAutoNum type="romanLcParenBoth"/>
            </a:pPr>
            <a:r>
              <a:rPr lang="en-US" sz="2000" dirty="0">
                <a:latin typeface="Bell MT" pitchFamily="18" charset="0"/>
              </a:rPr>
              <a:t> Quizzes, tests and examinations</a:t>
            </a:r>
          </a:p>
          <a:p>
            <a:pPr marL="1314450" lvl="2" indent="-514350" algn="just">
              <a:buClr>
                <a:srgbClr val="FF0000"/>
              </a:buClr>
              <a:buAutoNum type="romanLcParenBoth"/>
            </a:pPr>
            <a:r>
              <a:rPr lang="en-US" sz="2000" dirty="0">
                <a:latin typeface="Bell MT" pitchFamily="18" charset="0"/>
              </a:rPr>
              <a:t>   Sociometry</a:t>
            </a:r>
          </a:p>
        </p:txBody>
      </p:sp>
    </p:spTree>
  </p:cSld>
  <p:clrMapOvr>
    <a:masterClrMapping/>
  </p:clrMapOvr>
  <mc:AlternateContent xmlns:mc="http://schemas.openxmlformats.org/markup-compatibility/2006">
    <mc:Choice xmlns:p14="http://schemas.microsoft.com/office/powerpoint/2010/main" xmlns="" Requires="p14">
      <p:transition spd="slow" p14:dur="2000" advTm="862"/>
    </mc:Choice>
    <mc:Fallback>
      <p:transition spd="slow" advTm="862"/>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876800" cy="4038600"/>
          </a:xfrm>
        </p:spPr>
        <p:txBody>
          <a:bodyPr>
            <a:noAutofit/>
          </a:bodyPr>
          <a:lstStyle/>
          <a:p>
            <a:pPr>
              <a:buNone/>
            </a:pPr>
            <a:r>
              <a:rPr lang="en-US" sz="2400" b="1" u="sng" dirty="0">
                <a:solidFill>
                  <a:srgbClr val="0070C0"/>
                </a:solidFill>
                <a:latin typeface="Bell MT" pitchFamily="18" charset="0"/>
              </a:rPr>
              <a:t>7. Depth interviews: </a:t>
            </a:r>
          </a:p>
          <a:p>
            <a:pPr algn="just">
              <a:buClr>
                <a:srgbClr val="FF0000"/>
              </a:buClr>
              <a:buFont typeface="Wingdings" pitchFamily="2" charset="2"/>
              <a:buChar char="ü"/>
            </a:pPr>
            <a:r>
              <a:rPr lang="en-US" sz="2000" b="1" dirty="0">
                <a:latin typeface="Bell MT" pitchFamily="18" charset="0"/>
              </a:rPr>
              <a:t>Depth interviews are those interviews that are designed to discover underlying </a:t>
            </a:r>
            <a:r>
              <a:rPr lang="en-US" sz="2000" dirty="0">
                <a:latin typeface="Bell MT" pitchFamily="18" charset="0"/>
              </a:rPr>
              <a:t>motives and desires and are often used in motivational  research. </a:t>
            </a:r>
          </a:p>
          <a:p>
            <a:pPr algn="just">
              <a:buClr>
                <a:srgbClr val="FF0000"/>
              </a:buClr>
              <a:buNone/>
            </a:pPr>
            <a:endParaRPr lang="en-US" sz="800" dirty="0">
              <a:latin typeface="Bell MT" pitchFamily="18" charset="0"/>
            </a:endParaRPr>
          </a:p>
          <a:p>
            <a:pPr algn="just">
              <a:buClr>
                <a:srgbClr val="FF0000"/>
              </a:buClr>
              <a:buFont typeface="Wingdings" pitchFamily="2" charset="2"/>
              <a:buChar char="ü"/>
            </a:pPr>
            <a:r>
              <a:rPr lang="en-US" sz="2000" dirty="0">
                <a:latin typeface="Bell MT" pitchFamily="18" charset="0"/>
              </a:rPr>
              <a:t>Such interviews are held to explore needs, desires and feelings of respondents. </a:t>
            </a:r>
          </a:p>
          <a:p>
            <a:pPr algn="just">
              <a:buClr>
                <a:srgbClr val="FF0000"/>
              </a:buClr>
              <a:buNone/>
            </a:pPr>
            <a:endParaRPr lang="en-US" sz="900" dirty="0">
              <a:latin typeface="Bell MT" pitchFamily="18" charset="0"/>
            </a:endParaRPr>
          </a:p>
          <a:p>
            <a:pPr algn="just">
              <a:buClr>
                <a:srgbClr val="FF0000"/>
              </a:buClr>
              <a:buFont typeface="Wingdings" pitchFamily="2" charset="2"/>
              <a:buChar char="ü"/>
            </a:pPr>
            <a:r>
              <a:rPr lang="en-US" sz="2000" dirty="0">
                <a:latin typeface="Bell MT" pitchFamily="18" charset="0"/>
              </a:rPr>
              <a:t>In other words, they aim to elicit unconscious as also other types of material relating especially to personality dynamics and motivations. </a:t>
            </a:r>
          </a:p>
        </p:txBody>
      </p:sp>
      <p:pic>
        <p:nvPicPr>
          <p:cNvPr id="4098" name="Picture 2" descr="C:\Users\User\Desktop\87-872461_in-depth-interviews-depth-interview.png"/>
          <p:cNvPicPr>
            <a:picLocks noChangeAspect="1" noChangeArrowheads="1"/>
          </p:cNvPicPr>
          <p:nvPr/>
        </p:nvPicPr>
        <p:blipFill>
          <a:blip r:embed="rId2" cstate="print"/>
          <a:srcRect/>
          <a:stretch>
            <a:fillRect/>
          </a:stretch>
        </p:blipFill>
        <p:spPr bwMode="auto">
          <a:xfrm>
            <a:off x="5410200" y="914400"/>
            <a:ext cx="3448050" cy="3505200"/>
          </a:xfrm>
          <a:prstGeom prst="rect">
            <a:avLst/>
          </a:prstGeom>
          <a:noFill/>
        </p:spPr>
      </p:pic>
      <p:sp>
        <p:nvSpPr>
          <p:cNvPr id="5" name="Rectangle 4"/>
          <p:cNvSpPr/>
          <p:nvPr/>
        </p:nvSpPr>
        <p:spPr>
          <a:xfrm>
            <a:off x="457200" y="4648201"/>
            <a:ext cx="8153400" cy="1700466"/>
          </a:xfrm>
          <a:prstGeom prst="rect">
            <a:avLst/>
          </a:prstGeom>
        </p:spPr>
        <p:txBody>
          <a:bodyPr wrap="square">
            <a:spAutoFit/>
          </a:bodyPr>
          <a:lstStyle/>
          <a:p>
            <a:pPr algn="just">
              <a:buClr>
                <a:srgbClr val="FF0000"/>
              </a:buClr>
              <a:buFont typeface="Wingdings" pitchFamily="2" charset="2"/>
              <a:buChar char="ü"/>
            </a:pPr>
            <a:r>
              <a:rPr lang="en-US" sz="2000" dirty="0">
                <a:latin typeface="Bell MT" pitchFamily="18" charset="0"/>
              </a:rPr>
              <a:t>  As such, depth interviews require great skill on the part of the 	interviewer and at the same time involve considerable time. </a:t>
            </a:r>
          </a:p>
          <a:p>
            <a:pPr algn="just">
              <a:buClr>
                <a:srgbClr val="FF0000"/>
              </a:buClr>
            </a:pPr>
            <a:endParaRPr lang="en-US" sz="1050" dirty="0">
              <a:latin typeface="Bell MT" pitchFamily="18" charset="0"/>
            </a:endParaRPr>
          </a:p>
          <a:p>
            <a:pPr algn="just">
              <a:buClr>
                <a:srgbClr val="FF0000"/>
              </a:buClr>
              <a:buFont typeface="Wingdings" pitchFamily="2" charset="2"/>
              <a:buChar char="ü"/>
            </a:pPr>
            <a:endParaRPr lang="en-US" sz="1050" dirty="0">
              <a:latin typeface="Bell MT" pitchFamily="18" charset="0"/>
            </a:endParaRPr>
          </a:p>
          <a:p>
            <a:pPr algn="just">
              <a:buClr>
                <a:srgbClr val="FF0000"/>
              </a:buClr>
              <a:buFont typeface="Wingdings" pitchFamily="2" charset="2"/>
              <a:buChar char="ü"/>
            </a:pPr>
            <a:r>
              <a:rPr lang="en-US" sz="2000" dirty="0">
                <a:latin typeface="Bell MT" pitchFamily="18" charset="0"/>
              </a:rPr>
              <a:t>  Unless the researcher has specialized training, depth interviewing 	should not be attempted.</a:t>
            </a:r>
          </a:p>
        </p:txBody>
      </p:sp>
    </p:spTree>
  </p:cSld>
  <p:clrMapOvr>
    <a:masterClrMapping/>
  </p:clrMapOvr>
  <mc:AlternateContent xmlns:mc="http://schemas.openxmlformats.org/markup-compatibility/2006">
    <mc:Choice xmlns:p14="http://schemas.microsoft.com/office/powerpoint/2010/main" xmlns="" Requires="p14">
      <p:transition spd="slow" p14:dur="2000" advTm="21539"/>
    </mc:Choice>
    <mc:Fallback>
      <p:transition spd="slow" advTm="21539"/>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077200" cy="1447800"/>
          </a:xfrm>
        </p:spPr>
        <p:txBody>
          <a:bodyPr>
            <a:noAutofit/>
          </a:bodyPr>
          <a:lstStyle/>
          <a:p>
            <a:pPr algn="just">
              <a:buNone/>
            </a:pPr>
            <a:r>
              <a:rPr lang="en-US" sz="2400" b="1" u="sng" dirty="0">
                <a:solidFill>
                  <a:srgbClr val="0070C0"/>
                </a:solidFill>
                <a:latin typeface="Bell MT" pitchFamily="18" charset="0"/>
              </a:rPr>
              <a:t>8. Content-analysis: </a:t>
            </a:r>
          </a:p>
          <a:p>
            <a:pPr algn="just">
              <a:buNone/>
            </a:pPr>
            <a:r>
              <a:rPr lang="en-US" sz="2000" dirty="0">
                <a:latin typeface="Bell MT" pitchFamily="18" charset="0"/>
              </a:rPr>
              <a:t>Content-analysis consists of analyzing the contents of documentary materials</a:t>
            </a:r>
            <a:r>
              <a:rPr lang="en-US" sz="2000" b="1" dirty="0">
                <a:latin typeface="Bell MT" pitchFamily="18" charset="0"/>
              </a:rPr>
              <a:t> </a:t>
            </a:r>
            <a:r>
              <a:rPr lang="en-US" sz="2000" dirty="0">
                <a:latin typeface="Bell MT" pitchFamily="18" charset="0"/>
              </a:rPr>
              <a:t>such as </a:t>
            </a:r>
            <a:r>
              <a:rPr lang="en-US" sz="2000" b="1" dirty="0">
                <a:latin typeface="Bell MT" pitchFamily="18" charset="0"/>
              </a:rPr>
              <a:t>books, magazines, newspapers</a:t>
            </a:r>
            <a:r>
              <a:rPr lang="en-US" sz="2000" dirty="0">
                <a:latin typeface="Bell MT" pitchFamily="18" charset="0"/>
              </a:rPr>
              <a:t> and the contents of all </a:t>
            </a:r>
            <a:r>
              <a:rPr lang="en-US" sz="2000" b="1" dirty="0">
                <a:latin typeface="Bell MT" pitchFamily="18" charset="0"/>
              </a:rPr>
              <a:t>other verbal materials</a:t>
            </a:r>
            <a:r>
              <a:rPr lang="en-US" sz="2000" dirty="0">
                <a:latin typeface="Bell MT" pitchFamily="18" charset="0"/>
              </a:rPr>
              <a:t> which can be either spoken or printed. </a:t>
            </a:r>
          </a:p>
        </p:txBody>
      </p:sp>
      <p:pic>
        <p:nvPicPr>
          <p:cNvPr id="5123" name="Picture 3" descr="C:\Users\User\Desktop\CSR_article_hero_Two-Critical-Types-of-Content-Analysis.png"/>
          <p:cNvPicPr>
            <a:picLocks noChangeAspect="1" noChangeArrowheads="1"/>
          </p:cNvPicPr>
          <p:nvPr/>
        </p:nvPicPr>
        <p:blipFill>
          <a:blip r:embed="rId2" cstate="print"/>
          <a:srcRect/>
          <a:stretch>
            <a:fillRect/>
          </a:stretch>
        </p:blipFill>
        <p:spPr bwMode="auto">
          <a:xfrm>
            <a:off x="685801" y="2209800"/>
            <a:ext cx="3733799" cy="1828800"/>
          </a:xfrm>
          <a:prstGeom prst="rect">
            <a:avLst/>
          </a:prstGeom>
          <a:noFill/>
        </p:spPr>
      </p:pic>
      <p:sp>
        <p:nvSpPr>
          <p:cNvPr id="6" name="Rectangle 5"/>
          <p:cNvSpPr/>
          <p:nvPr/>
        </p:nvSpPr>
        <p:spPr>
          <a:xfrm>
            <a:off x="609600" y="4313128"/>
            <a:ext cx="7924800" cy="1554272"/>
          </a:xfrm>
          <a:prstGeom prst="rect">
            <a:avLst/>
          </a:prstGeom>
        </p:spPr>
        <p:txBody>
          <a:bodyPr wrap="square">
            <a:spAutoFit/>
          </a:bodyPr>
          <a:lstStyle/>
          <a:p>
            <a:pPr algn="just">
              <a:buNone/>
            </a:pPr>
            <a:r>
              <a:rPr lang="en-US" sz="2000" dirty="0">
                <a:latin typeface="Bell MT" pitchFamily="18" charset="0"/>
              </a:rPr>
              <a:t>But since </a:t>
            </a:r>
            <a:r>
              <a:rPr lang="en-US" sz="2000" b="1" dirty="0">
                <a:latin typeface="Bell MT" pitchFamily="18" charset="0"/>
              </a:rPr>
              <a:t>1950’s</a:t>
            </a:r>
            <a:r>
              <a:rPr lang="en-US" sz="2000" dirty="0">
                <a:latin typeface="Bell MT" pitchFamily="18" charset="0"/>
              </a:rPr>
              <a:t> content-analysis is mostly </a:t>
            </a:r>
            <a:r>
              <a:rPr lang="en-US" sz="2000" i="1" dirty="0">
                <a:latin typeface="Bell MT" pitchFamily="18" charset="0"/>
              </a:rPr>
              <a:t>qualitative analysis </a:t>
            </a:r>
            <a:r>
              <a:rPr lang="en-US" sz="2000" dirty="0">
                <a:latin typeface="Bell MT" pitchFamily="18" charset="0"/>
              </a:rPr>
              <a:t>concerning 	the general import or message of the existing documents. </a:t>
            </a:r>
          </a:p>
          <a:p>
            <a:pPr algn="just">
              <a:buNone/>
            </a:pPr>
            <a:endParaRPr lang="en-US" sz="800" dirty="0">
              <a:latin typeface="Bell MT" pitchFamily="18" charset="0"/>
            </a:endParaRPr>
          </a:p>
          <a:p>
            <a:pPr algn="just">
              <a:buNone/>
            </a:pPr>
            <a:endParaRPr lang="en-US" sz="700" dirty="0">
              <a:latin typeface="Bell MT" pitchFamily="18" charset="0"/>
            </a:endParaRPr>
          </a:p>
          <a:p>
            <a:pPr algn="just">
              <a:buNone/>
            </a:pPr>
            <a:r>
              <a:rPr lang="en-US" sz="2000" dirty="0">
                <a:latin typeface="Bell MT" pitchFamily="18" charset="0"/>
              </a:rPr>
              <a:t> Content analysis measures pervasiveness and that is sometimes an index 	of the intensity of the force.</a:t>
            </a:r>
          </a:p>
        </p:txBody>
      </p:sp>
      <p:sp>
        <p:nvSpPr>
          <p:cNvPr id="7" name="Rectangle 6"/>
          <p:cNvSpPr/>
          <p:nvPr/>
        </p:nvSpPr>
        <p:spPr>
          <a:xfrm>
            <a:off x="4648200" y="2254984"/>
            <a:ext cx="3810000" cy="1631216"/>
          </a:xfrm>
          <a:prstGeom prst="rect">
            <a:avLst/>
          </a:prstGeom>
        </p:spPr>
        <p:txBody>
          <a:bodyPr wrap="square">
            <a:spAutoFit/>
          </a:bodyPr>
          <a:lstStyle/>
          <a:p>
            <a:pPr algn="just">
              <a:buNone/>
            </a:pPr>
            <a:r>
              <a:rPr lang="en-US" sz="2000" dirty="0">
                <a:latin typeface="Bell MT" pitchFamily="18" charset="0"/>
              </a:rPr>
              <a:t>Content-analysis prior to </a:t>
            </a:r>
            <a:r>
              <a:rPr lang="en-US" sz="2000" b="1" dirty="0">
                <a:latin typeface="Bell MT" pitchFamily="18" charset="0"/>
              </a:rPr>
              <a:t>1940’s</a:t>
            </a:r>
            <a:r>
              <a:rPr lang="en-US" sz="2000" dirty="0">
                <a:latin typeface="Bell MT" pitchFamily="18" charset="0"/>
              </a:rPr>
              <a:t> was mostly </a:t>
            </a:r>
            <a:r>
              <a:rPr lang="en-US" sz="2000" i="1" dirty="0">
                <a:latin typeface="Bell MT" pitchFamily="18" charset="0"/>
              </a:rPr>
              <a:t>quantitative analysis </a:t>
            </a:r>
            <a:r>
              <a:rPr lang="en-US" sz="2000" dirty="0">
                <a:latin typeface="Bell MT" pitchFamily="18" charset="0"/>
              </a:rPr>
              <a:t>of documentary materials 	certain characteristics that can be identified and counted. </a:t>
            </a:r>
          </a:p>
        </p:txBody>
      </p:sp>
    </p:spTree>
  </p:cSld>
  <p:clrMapOvr>
    <a:masterClrMapping/>
  </p:clrMapOvr>
  <mc:AlternateContent xmlns:mc="http://schemas.openxmlformats.org/markup-compatibility/2006">
    <mc:Choice xmlns:p14="http://schemas.microsoft.com/office/powerpoint/2010/main" xmlns="" Requires="p14">
      <p:transition spd="slow" p14:dur="2000" advTm="10795"/>
    </mc:Choice>
    <mc:Fallback>
      <p:transition spd="slow" advTm="10795"/>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990600" y="457200"/>
            <a:ext cx="733123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00050" algn="l"/>
                <a:tab pos="514350" algn="l"/>
                <a:tab pos="742950" algn="l"/>
              </a:tabLst>
            </a:pPr>
            <a:r>
              <a:rPr kumimoji="0" lang="en-US" sz="2400" b="1" i="0" u="none" strike="noStrike" cap="none" normalizeH="0" baseline="0" dirty="0">
                <a:ln>
                  <a:noFill/>
                </a:ln>
                <a:solidFill>
                  <a:srgbClr val="FF0066"/>
                </a:solidFill>
                <a:effectLst/>
                <a:latin typeface="Bell MT" pitchFamily="18" charset="0"/>
                <a:ea typeface="Times New Roman" pitchFamily="18" charset="0"/>
                <a:cs typeface="Arial" pitchFamily="34" charset="0"/>
              </a:rPr>
              <a:t>MERITS AND LIMITATIONS OF PRIMARY DATA</a:t>
            </a:r>
            <a:endParaRPr kumimoji="0" lang="en-US" sz="2400" b="1" i="0" u="none" strike="noStrike" cap="none" normalizeH="0" baseline="0" dirty="0">
              <a:ln>
                <a:noFill/>
              </a:ln>
              <a:solidFill>
                <a:srgbClr val="FF0066"/>
              </a:solidFill>
              <a:effectLst/>
              <a:latin typeface="Bell MT" pitchFamily="18" charset="0"/>
              <a:cs typeface="Arial" pitchFamily="34" charset="0"/>
            </a:endParaRPr>
          </a:p>
        </p:txBody>
      </p:sp>
      <p:sp>
        <p:nvSpPr>
          <p:cNvPr id="5" name="Rectangle 4"/>
          <p:cNvSpPr/>
          <p:nvPr/>
        </p:nvSpPr>
        <p:spPr>
          <a:xfrm>
            <a:off x="1066800" y="1066800"/>
            <a:ext cx="7086600" cy="2677656"/>
          </a:xfrm>
          <a:prstGeom prst="rect">
            <a:avLst/>
          </a:prstGeom>
        </p:spPr>
        <p:txBody>
          <a:bodyPr wrap="square">
            <a:spAutoFit/>
          </a:bodyPr>
          <a:lstStyle/>
          <a:p>
            <a:pPr algn="ctr" fontAlgn="base"/>
            <a:r>
              <a:rPr lang="en-US" sz="2100" b="1" u="sng" dirty="0">
                <a:solidFill>
                  <a:srgbClr val="0070C0"/>
                </a:solidFill>
                <a:latin typeface="Bell MT" pitchFamily="18" charset="0"/>
              </a:rPr>
              <a:t>Merits</a:t>
            </a:r>
          </a:p>
          <a:p>
            <a:pPr fontAlgn="base"/>
            <a:endParaRPr lang="en-US" sz="2100" b="1" u="sng" dirty="0">
              <a:solidFill>
                <a:srgbClr val="0070C0"/>
              </a:solidFill>
              <a:latin typeface="Bell MT" pitchFamily="18" charset="0"/>
            </a:endParaRPr>
          </a:p>
          <a:p>
            <a:pPr marL="457200" indent="-457200" fontAlgn="base">
              <a:buClr>
                <a:srgbClr val="FF0000"/>
              </a:buClr>
              <a:buFont typeface="+mj-lt"/>
              <a:buAutoNum type="arabicPeriod"/>
            </a:pPr>
            <a:r>
              <a:rPr lang="en-US" sz="2100" dirty="0">
                <a:latin typeface="Bell MT" pitchFamily="18" charset="0"/>
              </a:rPr>
              <a:t>   Degree of </a:t>
            </a:r>
            <a:r>
              <a:rPr lang="en-US" sz="2100" b="1" dirty="0">
                <a:latin typeface="Bell MT" pitchFamily="18" charset="0"/>
              </a:rPr>
              <a:t>accuracy</a:t>
            </a:r>
            <a:r>
              <a:rPr lang="en-US" sz="2100" dirty="0">
                <a:latin typeface="Bell MT" pitchFamily="18" charset="0"/>
              </a:rPr>
              <a:t> is quite high.</a:t>
            </a:r>
          </a:p>
          <a:p>
            <a:pPr marL="457200" indent="-457200" fontAlgn="base">
              <a:buClr>
                <a:srgbClr val="0000FF"/>
              </a:buClr>
              <a:buFont typeface="+mj-lt"/>
              <a:buAutoNum type="arabicPeriod"/>
            </a:pPr>
            <a:r>
              <a:rPr lang="en-US" sz="2100" dirty="0">
                <a:latin typeface="Bell MT" pitchFamily="18" charset="0"/>
              </a:rPr>
              <a:t>   It does not require extra </a:t>
            </a:r>
            <a:r>
              <a:rPr lang="en-US" sz="2100" b="1" dirty="0">
                <a:latin typeface="Bell MT" pitchFamily="18" charset="0"/>
              </a:rPr>
              <a:t>caution</a:t>
            </a:r>
            <a:r>
              <a:rPr lang="en-US" sz="2100" dirty="0">
                <a:latin typeface="Bell MT" pitchFamily="18" charset="0"/>
              </a:rPr>
              <a:t>.</a:t>
            </a:r>
          </a:p>
          <a:p>
            <a:pPr marL="457200" indent="-457200" fontAlgn="base">
              <a:buClr>
                <a:srgbClr val="FF0000"/>
              </a:buClr>
              <a:buFont typeface="+mj-lt"/>
              <a:buAutoNum type="arabicPeriod"/>
            </a:pPr>
            <a:r>
              <a:rPr lang="en-US" sz="2100" dirty="0">
                <a:latin typeface="Bell MT" pitchFamily="18" charset="0"/>
              </a:rPr>
              <a:t>   It depicts the </a:t>
            </a:r>
            <a:r>
              <a:rPr lang="en-US" sz="2100" b="1" dirty="0">
                <a:latin typeface="Bell MT" pitchFamily="18" charset="0"/>
              </a:rPr>
              <a:t>data</a:t>
            </a:r>
            <a:r>
              <a:rPr lang="en-US" sz="2100" dirty="0">
                <a:latin typeface="Bell MT" pitchFamily="18" charset="0"/>
              </a:rPr>
              <a:t> in great detail.</a:t>
            </a:r>
          </a:p>
          <a:p>
            <a:pPr marL="457200" indent="-457200" fontAlgn="base">
              <a:buClr>
                <a:srgbClr val="0000FF"/>
              </a:buClr>
              <a:buFont typeface="+mj-lt"/>
              <a:buAutoNum type="arabicPeriod"/>
            </a:pPr>
            <a:r>
              <a:rPr lang="en-US" sz="2100" dirty="0">
                <a:latin typeface="Bell MT" pitchFamily="18" charset="0"/>
              </a:rPr>
              <a:t>   Primary source of data collection frequently includes 	definitions of various! and units used.</a:t>
            </a:r>
          </a:p>
          <a:p>
            <a:pPr marL="457200" indent="-457200" fontAlgn="base">
              <a:buClr>
                <a:srgbClr val="FF0000"/>
              </a:buClr>
              <a:buFont typeface="+mj-lt"/>
              <a:buAutoNum type="arabicPeriod"/>
            </a:pPr>
            <a:r>
              <a:rPr lang="en-US" sz="2100" dirty="0">
                <a:latin typeface="Bell MT" pitchFamily="18" charset="0"/>
              </a:rPr>
              <a:t>   For some investigations, secondary data are not available.</a:t>
            </a:r>
          </a:p>
        </p:txBody>
      </p:sp>
      <p:sp>
        <p:nvSpPr>
          <p:cNvPr id="6" name="Rectangle 5"/>
          <p:cNvSpPr/>
          <p:nvPr/>
        </p:nvSpPr>
        <p:spPr>
          <a:xfrm>
            <a:off x="1051212" y="3817709"/>
            <a:ext cx="7391447" cy="2354491"/>
          </a:xfrm>
          <a:prstGeom prst="rect">
            <a:avLst/>
          </a:prstGeom>
        </p:spPr>
        <p:txBody>
          <a:bodyPr wrap="none">
            <a:spAutoFit/>
          </a:bodyPr>
          <a:lstStyle/>
          <a:p>
            <a:pPr algn="ctr"/>
            <a:r>
              <a:rPr lang="en-US" sz="2100" b="1" u="sng" dirty="0">
                <a:solidFill>
                  <a:srgbClr val="0070C0"/>
                </a:solidFill>
                <a:latin typeface="Bell MT" pitchFamily="18" charset="0"/>
              </a:rPr>
              <a:t>Demerits</a:t>
            </a:r>
          </a:p>
          <a:p>
            <a:endParaRPr lang="en-US" sz="2100" b="1" u="sng" dirty="0">
              <a:solidFill>
                <a:srgbClr val="0070C0"/>
              </a:solidFill>
              <a:latin typeface="Bell MT" pitchFamily="18" charset="0"/>
            </a:endParaRPr>
          </a:p>
          <a:p>
            <a:pPr marL="457200" indent="-457200" fontAlgn="base">
              <a:buClr>
                <a:srgbClr val="FF0000"/>
              </a:buClr>
              <a:buFont typeface="+mj-lt"/>
              <a:buAutoNum type="arabicPeriod"/>
            </a:pPr>
            <a:r>
              <a:rPr lang="en-US" sz="2100" b="1" dirty="0">
                <a:latin typeface="Bell MT" pitchFamily="18" charset="0"/>
              </a:rPr>
              <a:t>   </a:t>
            </a:r>
            <a:r>
              <a:rPr lang="en-US" sz="2100" dirty="0">
                <a:latin typeface="Bell MT" pitchFamily="18" charset="0"/>
              </a:rPr>
              <a:t>Collection of data requires a </a:t>
            </a:r>
            <a:r>
              <a:rPr lang="en-US" sz="2100" b="1" dirty="0">
                <a:latin typeface="Bell MT" pitchFamily="18" charset="0"/>
              </a:rPr>
              <a:t>lot of time</a:t>
            </a:r>
            <a:r>
              <a:rPr lang="en-US" sz="2100" dirty="0">
                <a:latin typeface="Bell MT" pitchFamily="18" charset="0"/>
              </a:rPr>
              <a:t>.</a:t>
            </a:r>
          </a:p>
          <a:p>
            <a:pPr marL="457200" indent="-457200" fontAlgn="base">
              <a:buClr>
                <a:srgbClr val="0000FF"/>
              </a:buClr>
              <a:buFont typeface="+mj-lt"/>
              <a:buAutoNum type="arabicPeriod"/>
            </a:pPr>
            <a:r>
              <a:rPr lang="en-US" sz="2100" b="1" dirty="0">
                <a:latin typeface="Bell MT" pitchFamily="18" charset="0"/>
              </a:rPr>
              <a:t>   </a:t>
            </a:r>
            <a:r>
              <a:rPr lang="en-US" sz="2100" dirty="0">
                <a:latin typeface="Bell MT" pitchFamily="18" charset="0"/>
              </a:rPr>
              <a:t>It requires lot of </a:t>
            </a:r>
            <a:r>
              <a:rPr lang="en-US" sz="2100" b="1" dirty="0">
                <a:latin typeface="Bell MT" pitchFamily="18" charset="0"/>
              </a:rPr>
              <a:t>finance</a:t>
            </a:r>
            <a:r>
              <a:rPr lang="en-US" sz="2100" dirty="0">
                <a:latin typeface="Bell MT" pitchFamily="18" charset="0"/>
              </a:rPr>
              <a:t>.</a:t>
            </a:r>
          </a:p>
          <a:p>
            <a:pPr marL="457200" indent="-457200" fontAlgn="base">
              <a:buClr>
                <a:srgbClr val="FF0000"/>
              </a:buClr>
              <a:buFont typeface="+mj-lt"/>
              <a:buAutoNum type="arabicPeriod"/>
            </a:pPr>
            <a:r>
              <a:rPr lang="en-US" sz="2100" b="1" dirty="0">
                <a:latin typeface="Bell MT" pitchFamily="18" charset="0"/>
              </a:rPr>
              <a:t>   </a:t>
            </a:r>
            <a:r>
              <a:rPr lang="en-US" sz="2100" dirty="0">
                <a:latin typeface="Bell MT" pitchFamily="18" charset="0"/>
              </a:rPr>
              <a:t>In some enquiries it is </a:t>
            </a:r>
            <a:r>
              <a:rPr lang="en-US" sz="2100" b="1" dirty="0">
                <a:latin typeface="Bell MT" pitchFamily="18" charset="0"/>
              </a:rPr>
              <a:t>not possible</a:t>
            </a:r>
            <a:r>
              <a:rPr lang="en-US" sz="2100" dirty="0">
                <a:latin typeface="Bell MT" pitchFamily="18" charset="0"/>
              </a:rPr>
              <a:t> to collect primary data.</a:t>
            </a:r>
          </a:p>
          <a:p>
            <a:pPr marL="457200" indent="-457200" fontAlgn="base">
              <a:buClr>
                <a:srgbClr val="0000FF"/>
              </a:buClr>
              <a:buFont typeface="+mj-lt"/>
              <a:buAutoNum type="arabicPeriod"/>
            </a:pPr>
            <a:r>
              <a:rPr lang="en-US" sz="2100" b="1" dirty="0">
                <a:latin typeface="Bell MT" pitchFamily="18" charset="0"/>
              </a:rPr>
              <a:t>   </a:t>
            </a:r>
            <a:r>
              <a:rPr lang="en-US" sz="2100" dirty="0">
                <a:latin typeface="Bell MT" pitchFamily="18" charset="0"/>
              </a:rPr>
              <a:t>It requires a </a:t>
            </a:r>
            <a:r>
              <a:rPr lang="en-US" sz="2100" b="1" dirty="0">
                <a:latin typeface="Bell MT" pitchFamily="18" charset="0"/>
              </a:rPr>
              <a:t>lot of labour.</a:t>
            </a:r>
          </a:p>
          <a:p>
            <a:pPr marL="457200" indent="-457200">
              <a:buClr>
                <a:srgbClr val="FF0000"/>
              </a:buClr>
              <a:buFont typeface="+mj-lt"/>
              <a:buAutoNum type="arabicPeriod"/>
            </a:pPr>
            <a:r>
              <a:rPr lang="en-US" sz="2100" b="1" dirty="0">
                <a:latin typeface="Bell MT" pitchFamily="18" charset="0"/>
              </a:rPr>
              <a:t>   </a:t>
            </a:r>
            <a:r>
              <a:rPr lang="en-US" sz="2100" dirty="0">
                <a:latin typeface="Bell MT" pitchFamily="18" charset="0"/>
              </a:rPr>
              <a:t>It requires a </a:t>
            </a:r>
            <a:r>
              <a:rPr lang="en-US" sz="2100" b="1" dirty="0">
                <a:latin typeface="Bell MT" pitchFamily="18" charset="0"/>
              </a:rPr>
              <a:t>lot of skill</a:t>
            </a:r>
            <a:r>
              <a:rPr lang="en-US" sz="2100" dirty="0">
                <a:latin typeface="Bell MT" pitchFamily="18" charset="0"/>
              </a:rPr>
              <a:t>.</a:t>
            </a:r>
          </a:p>
        </p:txBody>
      </p:sp>
    </p:spTree>
  </p:cSld>
  <p:clrMapOvr>
    <a:masterClrMapping/>
  </p:clrMapOvr>
  <mc:AlternateContent xmlns:mc="http://schemas.openxmlformats.org/markup-compatibility/2006">
    <mc:Choice xmlns:p14="http://schemas.microsoft.com/office/powerpoint/2010/main" xmlns="" Requires="p14">
      <p:transition spd="slow" p14:dur="2000" advTm="65006"/>
    </mc:Choice>
    <mc:Fallback>
      <p:transition spd="slow" advTm="65006"/>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User\Desktop\101624715-element-for-presentation-stickmen-holding-a-banner-with-text-thank-you-vecto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5181600" cy="533400"/>
          </a:xfrm>
        </p:spPr>
        <p:txBody>
          <a:bodyPr>
            <a:normAutofit/>
          </a:bodyPr>
          <a:lstStyle/>
          <a:p>
            <a:r>
              <a:rPr lang="en-US" sz="2200" b="1" dirty="0">
                <a:solidFill>
                  <a:srgbClr val="FF0066"/>
                </a:solidFill>
                <a:latin typeface="Bell MT" pitchFamily="18" charset="0"/>
              </a:rPr>
              <a:t>COLLECTION OF PRIMARY DATA</a:t>
            </a:r>
          </a:p>
        </p:txBody>
      </p:sp>
      <p:sp>
        <p:nvSpPr>
          <p:cNvPr id="3" name="Content Placeholder 2"/>
          <p:cNvSpPr>
            <a:spLocks noGrp="1"/>
          </p:cNvSpPr>
          <p:nvPr>
            <p:ph idx="1"/>
          </p:nvPr>
        </p:nvSpPr>
        <p:spPr>
          <a:xfrm>
            <a:off x="457200" y="914400"/>
            <a:ext cx="8229600" cy="2133599"/>
          </a:xfrm>
        </p:spPr>
        <p:txBody>
          <a:bodyPr>
            <a:noAutofit/>
          </a:bodyPr>
          <a:lstStyle/>
          <a:p>
            <a:pPr algn="just">
              <a:buNone/>
            </a:pPr>
            <a:r>
              <a:rPr lang="en-US" sz="2000" dirty="0">
                <a:latin typeface="Bell MT" pitchFamily="18" charset="0"/>
              </a:rPr>
              <a:t>We collect primary data during the course of doing experiments in an experimental research but in case we do research of the descriptive type and perform surveys, whether sample surveys or census surveys, then we can obtain primary data either through observation or through direct communication with respondents in one form or another or through personal interviews.</a:t>
            </a:r>
          </a:p>
          <a:p>
            <a:pPr algn="ctr">
              <a:buNone/>
            </a:pPr>
            <a:r>
              <a:rPr lang="en-US" sz="2000" b="1" dirty="0">
                <a:latin typeface="Bell MT" pitchFamily="18" charset="0"/>
              </a:rPr>
              <a:t> This, in other words, means</a:t>
            </a:r>
          </a:p>
        </p:txBody>
      </p:sp>
      <p:sp>
        <p:nvSpPr>
          <p:cNvPr id="4" name="Rectangle 3"/>
          <p:cNvSpPr/>
          <p:nvPr/>
        </p:nvSpPr>
        <p:spPr>
          <a:xfrm>
            <a:off x="533400" y="3230701"/>
            <a:ext cx="8077200" cy="3170099"/>
          </a:xfrm>
          <a:prstGeom prst="rect">
            <a:avLst/>
          </a:prstGeom>
        </p:spPr>
        <p:txBody>
          <a:bodyPr wrap="square">
            <a:spAutoFit/>
          </a:bodyPr>
          <a:lstStyle/>
          <a:p>
            <a:pPr algn="just">
              <a:buClr>
                <a:srgbClr val="C00000"/>
              </a:buClr>
              <a:buFont typeface="Wingdings" pitchFamily="2" charset="2"/>
              <a:buChar char="ü"/>
            </a:pPr>
            <a:r>
              <a:rPr lang="en-US" sz="2000" dirty="0">
                <a:latin typeface="Bell MT" pitchFamily="18" charset="0"/>
              </a:rPr>
              <a:t>An experiment refers to an investigation in which a factor or variable 	under test is isolated and its effect(s) measured. </a:t>
            </a:r>
          </a:p>
          <a:p>
            <a:pPr algn="just">
              <a:buClr>
                <a:srgbClr val="C00000"/>
              </a:buClr>
              <a:buFont typeface="Wingdings" pitchFamily="2" charset="2"/>
              <a:buChar char="ü"/>
            </a:pPr>
            <a:r>
              <a:rPr lang="en-US" sz="2000" dirty="0">
                <a:latin typeface="Bell MT" pitchFamily="18" charset="0"/>
              </a:rPr>
              <a:t>In an experiment the investigator measures the effects of an experiment 	which he conducts intentionally. </a:t>
            </a:r>
          </a:p>
          <a:p>
            <a:pPr algn="just">
              <a:buClr>
                <a:srgbClr val="C00000"/>
              </a:buClr>
              <a:buFont typeface="Wingdings" pitchFamily="2" charset="2"/>
              <a:buChar char="ü"/>
            </a:pPr>
            <a:r>
              <a:rPr lang="en-US" sz="2000" dirty="0">
                <a:latin typeface="Bell MT" pitchFamily="18" charset="0"/>
              </a:rPr>
              <a:t>Survey refers to the method of securing information concerning a 	phenomena under study from all or a selected number of 	respondents of the concerned universe. </a:t>
            </a:r>
          </a:p>
          <a:p>
            <a:pPr algn="just">
              <a:buClr>
                <a:srgbClr val="C00000"/>
              </a:buClr>
              <a:buFont typeface="Wingdings" pitchFamily="2" charset="2"/>
              <a:buChar char="ü"/>
            </a:pPr>
            <a:r>
              <a:rPr lang="en-US" sz="2000" dirty="0">
                <a:latin typeface="Bell MT" pitchFamily="18" charset="0"/>
              </a:rPr>
              <a:t>In a survey, the investigator examines those phenomena which exist in the 	universe independent of his action. The difference between an 	experiment and a survey can be depicted as under:</a:t>
            </a:r>
          </a:p>
        </p:txBody>
      </p:sp>
    </p:spTree>
  </p:cSld>
  <p:clrMapOvr>
    <a:masterClrMapping/>
  </p:clrMapOvr>
  <mc:AlternateContent xmlns:mc="http://schemas.openxmlformats.org/markup-compatibility/2006">
    <mc:Choice xmlns:p14="http://schemas.microsoft.com/office/powerpoint/2010/main" xmlns="" Requires="p14">
      <p:transition spd="slow" p14:dur="2000" advTm="1372"/>
    </mc:Choice>
    <mc:Fallback>
      <p:transition spd="slow" advTm="13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7543800" cy="5632311"/>
          </a:xfrm>
          <a:prstGeom prst="rect">
            <a:avLst/>
          </a:prstGeom>
        </p:spPr>
        <p:txBody>
          <a:bodyPr wrap="square">
            <a:spAutoFit/>
          </a:bodyPr>
          <a:lstStyle/>
          <a:p>
            <a:r>
              <a:rPr lang="en-US" sz="2000" dirty="0">
                <a:latin typeface="Bell MT" pitchFamily="18" charset="0"/>
              </a:rPr>
              <a:t>There are several </a:t>
            </a:r>
            <a:r>
              <a:rPr lang="en-US" sz="2000" b="1" dirty="0">
                <a:latin typeface="Bell MT" pitchFamily="18" charset="0"/>
              </a:rPr>
              <a:t>methods of collecting primary data</a:t>
            </a:r>
            <a:r>
              <a:rPr lang="en-US" sz="2000" dirty="0">
                <a:latin typeface="Bell MT" pitchFamily="18" charset="0"/>
              </a:rPr>
              <a:t>, particularly in surveys and descriptive researches. </a:t>
            </a:r>
          </a:p>
          <a:p>
            <a:r>
              <a:rPr lang="en-US" sz="2000" dirty="0">
                <a:latin typeface="Bell MT" pitchFamily="18" charset="0"/>
              </a:rPr>
              <a:t>	Important ones are: </a:t>
            </a:r>
          </a:p>
          <a:p>
            <a:pPr marL="1828800" lvl="3" indent="-457200">
              <a:buClr>
                <a:srgbClr val="C00000"/>
              </a:buClr>
              <a:buFont typeface="+mj-lt"/>
              <a:buAutoNum type="arabicPeriod"/>
            </a:pPr>
            <a:r>
              <a:rPr lang="en-US" sz="2000" dirty="0">
                <a:latin typeface="Bell MT" pitchFamily="18" charset="0"/>
              </a:rPr>
              <a:t>Observation method, </a:t>
            </a:r>
          </a:p>
          <a:p>
            <a:pPr marL="1828800" lvl="3" indent="-457200">
              <a:buClr>
                <a:srgbClr val="C00000"/>
              </a:buClr>
              <a:buFont typeface="+mj-lt"/>
              <a:buAutoNum type="arabicPeriod"/>
            </a:pPr>
            <a:r>
              <a:rPr lang="en-US" sz="2000" dirty="0">
                <a:latin typeface="Bell MT" pitchFamily="18" charset="0"/>
              </a:rPr>
              <a:t>Interview method,</a:t>
            </a:r>
          </a:p>
          <a:p>
            <a:pPr marL="1828800" lvl="3" indent="-457200">
              <a:buClr>
                <a:srgbClr val="C00000"/>
              </a:buClr>
              <a:buFont typeface="+mj-lt"/>
              <a:buAutoNum type="arabicPeriod"/>
            </a:pPr>
            <a:r>
              <a:rPr lang="en-US" sz="2000" dirty="0">
                <a:latin typeface="Bell MT" pitchFamily="18" charset="0"/>
              </a:rPr>
              <a:t>Through questionnaires,</a:t>
            </a:r>
          </a:p>
          <a:p>
            <a:pPr marL="1828800" lvl="3" indent="-457200">
              <a:buClr>
                <a:srgbClr val="C00000"/>
              </a:buClr>
              <a:buFont typeface="+mj-lt"/>
              <a:buAutoNum type="arabicPeriod"/>
            </a:pPr>
            <a:r>
              <a:rPr lang="en-US" sz="2000" dirty="0">
                <a:latin typeface="Bell MT" pitchFamily="18" charset="0"/>
              </a:rPr>
              <a:t>Through schedules,</a:t>
            </a:r>
          </a:p>
          <a:p>
            <a:pPr marL="1828800" lvl="3" indent="-457200">
              <a:buClr>
                <a:srgbClr val="C00000"/>
              </a:buClr>
              <a:buFont typeface="+mj-lt"/>
              <a:buAutoNum type="arabicPeriod"/>
            </a:pPr>
            <a:r>
              <a:rPr lang="en-US" sz="2000" dirty="0">
                <a:latin typeface="Bell MT" pitchFamily="18" charset="0"/>
              </a:rPr>
              <a:t>Other methods which include </a:t>
            </a:r>
          </a:p>
          <a:p>
            <a:pPr marL="2743200" lvl="5" indent="-457200">
              <a:buClr>
                <a:srgbClr val="C00000"/>
              </a:buClr>
              <a:buFont typeface="+mj-lt"/>
              <a:buAutoNum type="alphaLcParenR"/>
            </a:pPr>
            <a:r>
              <a:rPr lang="en-US" sz="2000" dirty="0">
                <a:latin typeface="Bell MT" pitchFamily="18" charset="0"/>
              </a:rPr>
              <a:t>Warranty cards; </a:t>
            </a:r>
          </a:p>
          <a:p>
            <a:pPr marL="2743200" lvl="5" indent="-457200">
              <a:buClr>
                <a:srgbClr val="C00000"/>
              </a:buClr>
              <a:buFont typeface="+mj-lt"/>
              <a:buAutoNum type="alphaLcParenR"/>
            </a:pPr>
            <a:r>
              <a:rPr lang="en-US" sz="2000" dirty="0">
                <a:latin typeface="Bell MT" pitchFamily="18" charset="0"/>
              </a:rPr>
              <a:t>Distributor audits; </a:t>
            </a:r>
          </a:p>
          <a:p>
            <a:pPr marL="2743200" lvl="5" indent="-457200">
              <a:buClr>
                <a:srgbClr val="C00000"/>
              </a:buClr>
              <a:buFont typeface="+mj-lt"/>
              <a:buAutoNum type="alphaLcParenR"/>
            </a:pPr>
            <a:r>
              <a:rPr lang="en-US" sz="2000" dirty="0">
                <a:latin typeface="Bell MT" pitchFamily="18" charset="0"/>
              </a:rPr>
              <a:t>Pantry audits; </a:t>
            </a:r>
          </a:p>
          <a:p>
            <a:pPr marL="2743200" lvl="5" indent="-457200">
              <a:buClr>
                <a:srgbClr val="C00000"/>
              </a:buClr>
              <a:buFont typeface="+mj-lt"/>
              <a:buAutoNum type="alphaLcParenR"/>
            </a:pPr>
            <a:r>
              <a:rPr lang="en-US" sz="2000" dirty="0">
                <a:latin typeface="Bell MT" pitchFamily="18" charset="0"/>
              </a:rPr>
              <a:t>Consumer panels; </a:t>
            </a:r>
          </a:p>
          <a:p>
            <a:pPr marL="2743200" lvl="5" indent="-457200">
              <a:buClr>
                <a:srgbClr val="C00000"/>
              </a:buClr>
              <a:buFont typeface="+mj-lt"/>
              <a:buAutoNum type="alphaLcParenR"/>
            </a:pPr>
            <a:r>
              <a:rPr lang="en-US" sz="2000" dirty="0">
                <a:latin typeface="Bell MT" pitchFamily="18" charset="0"/>
              </a:rPr>
              <a:t>Using mechanical devices; </a:t>
            </a:r>
          </a:p>
          <a:p>
            <a:pPr marL="2743200" lvl="5" indent="-457200">
              <a:buClr>
                <a:srgbClr val="C00000"/>
              </a:buClr>
              <a:buFont typeface="+mj-lt"/>
              <a:buAutoNum type="alphaLcParenR"/>
            </a:pPr>
            <a:r>
              <a:rPr lang="en-US" sz="2000" dirty="0">
                <a:latin typeface="Bell MT" pitchFamily="18" charset="0"/>
              </a:rPr>
              <a:t>Through projective techniques; </a:t>
            </a:r>
          </a:p>
          <a:p>
            <a:pPr marL="2743200" lvl="5" indent="-457200">
              <a:buClr>
                <a:srgbClr val="C00000"/>
              </a:buClr>
              <a:buFont typeface="+mj-lt"/>
              <a:buAutoNum type="alphaLcParenR"/>
            </a:pPr>
            <a:r>
              <a:rPr lang="en-US" sz="2000" dirty="0">
                <a:latin typeface="Bell MT" pitchFamily="18" charset="0"/>
              </a:rPr>
              <a:t>Depth interviews, </a:t>
            </a:r>
          </a:p>
          <a:p>
            <a:pPr marL="2743200" lvl="5" indent="-457200">
              <a:buClr>
                <a:srgbClr val="C00000"/>
              </a:buClr>
              <a:buFont typeface="+mj-lt"/>
              <a:buAutoNum type="alphaLcParenR"/>
            </a:pPr>
            <a:r>
              <a:rPr lang="en-US" sz="2000" dirty="0">
                <a:latin typeface="Bell MT" pitchFamily="18" charset="0"/>
              </a:rPr>
              <a:t>Content analysis. </a:t>
            </a:r>
          </a:p>
          <a:p>
            <a:endParaRPr lang="en-US" sz="2000" dirty="0">
              <a:latin typeface="Bell MT" pitchFamily="18" charset="0"/>
            </a:endParaRPr>
          </a:p>
          <a:p>
            <a:r>
              <a:rPr lang="en-US" sz="2000" dirty="0">
                <a:latin typeface="Bell MT" pitchFamily="18" charset="0"/>
              </a:rPr>
              <a:t>We briefly take up each method separately.</a:t>
            </a:r>
          </a:p>
        </p:txBody>
      </p:sp>
    </p:spTree>
  </p:cSld>
  <p:clrMapOvr>
    <a:masterClrMapping/>
  </p:clrMapOvr>
  <mc:AlternateContent xmlns:mc="http://schemas.openxmlformats.org/markup-compatibility/2006">
    <mc:Choice xmlns:p14="http://schemas.microsoft.com/office/powerpoint/2010/main" xmlns="" Requires="p14">
      <p:transition spd="slow" p14:dur="2000" advTm="1482"/>
    </mc:Choice>
    <mc:Fallback>
      <p:transition spd="slow" advTm="148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276600" cy="609600"/>
          </a:xfrm>
        </p:spPr>
        <p:txBody>
          <a:bodyPr>
            <a:normAutofit/>
          </a:bodyPr>
          <a:lstStyle/>
          <a:p>
            <a:pPr algn="l"/>
            <a:r>
              <a:rPr lang="en-US" sz="2400" b="1" u="sng" dirty="0">
                <a:solidFill>
                  <a:srgbClr val="FF0066"/>
                </a:solidFill>
                <a:latin typeface="Bell MT" pitchFamily="18" charset="0"/>
              </a:rPr>
              <a:t>1. Observation Method</a:t>
            </a:r>
          </a:p>
        </p:txBody>
      </p:sp>
      <p:sp>
        <p:nvSpPr>
          <p:cNvPr id="3" name="Content Placeholder 2"/>
          <p:cNvSpPr>
            <a:spLocks noGrp="1"/>
          </p:cNvSpPr>
          <p:nvPr>
            <p:ph idx="1"/>
          </p:nvPr>
        </p:nvSpPr>
        <p:spPr>
          <a:xfrm>
            <a:off x="457200" y="990600"/>
            <a:ext cx="5410200" cy="2133600"/>
          </a:xfrm>
        </p:spPr>
        <p:txBody>
          <a:bodyPr>
            <a:noAutofit/>
          </a:bodyPr>
          <a:lstStyle/>
          <a:p>
            <a:pPr algn="just">
              <a:buClr>
                <a:srgbClr val="C00000"/>
              </a:buClr>
              <a:buFont typeface="Wingdings" pitchFamily="2" charset="2"/>
              <a:buChar char="q"/>
            </a:pPr>
            <a:r>
              <a:rPr lang="en-US" sz="2000" dirty="0">
                <a:latin typeface="Bell MT" pitchFamily="18" charset="0"/>
              </a:rPr>
              <a:t>The observation method is the most commonly used method specially in studies relating to behavioral sciences. </a:t>
            </a:r>
          </a:p>
          <a:p>
            <a:pPr algn="just">
              <a:buClr>
                <a:srgbClr val="C00000"/>
              </a:buClr>
              <a:buNone/>
            </a:pPr>
            <a:endParaRPr lang="en-US" sz="600" dirty="0">
              <a:latin typeface="Bell MT" pitchFamily="18" charset="0"/>
            </a:endParaRPr>
          </a:p>
          <a:p>
            <a:pPr algn="just">
              <a:buClr>
                <a:srgbClr val="C00000"/>
              </a:buClr>
              <a:buFont typeface="Wingdings" pitchFamily="2" charset="2"/>
              <a:buChar char="q"/>
            </a:pPr>
            <a:r>
              <a:rPr lang="en-US" sz="2000" dirty="0">
                <a:latin typeface="Bell MT" pitchFamily="18" charset="0"/>
              </a:rPr>
              <a:t>In a way we all observe things around us, but this sort of observation is not scientific observation. </a:t>
            </a:r>
          </a:p>
          <a:p>
            <a:pPr algn="just">
              <a:buClr>
                <a:srgbClr val="C00000"/>
              </a:buClr>
              <a:buNone/>
            </a:pPr>
            <a:endParaRPr lang="en-US" sz="600" dirty="0">
              <a:latin typeface="Bell MT" pitchFamily="18" charset="0"/>
            </a:endParaRPr>
          </a:p>
        </p:txBody>
      </p:sp>
      <p:pic>
        <p:nvPicPr>
          <p:cNvPr id="4098" name="Picture 2" descr="C:\Users\User\Desktop\stock-photo-young-woman-looking-at-something-with-magnifying-glass-757389457.jpg"/>
          <p:cNvPicPr>
            <a:picLocks noChangeAspect="1" noChangeArrowheads="1"/>
          </p:cNvPicPr>
          <p:nvPr/>
        </p:nvPicPr>
        <p:blipFill>
          <a:blip r:embed="rId2" cstate="print"/>
          <a:srcRect/>
          <a:stretch>
            <a:fillRect/>
          </a:stretch>
        </p:blipFill>
        <p:spPr bwMode="auto">
          <a:xfrm>
            <a:off x="5867400" y="914400"/>
            <a:ext cx="2908865" cy="2135188"/>
          </a:xfrm>
          <a:prstGeom prst="rect">
            <a:avLst/>
          </a:prstGeom>
          <a:noFill/>
        </p:spPr>
      </p:pic>
      <p:sp>
        <p:nvSpPr>
          <p:cNvPr id="5" name="Rectangle 4"/>
          <p:cNvSpPr/>
          <p:nvPr/>
        </p:nvSpPr>
        <p:spPr>
          <a:xfrm>
            <a:off x="3352800" y="3200400"/>
            <a:ext cx="5410200" cy="3170099"/>
          </a:xfrm>
          <a:prstGeom prst="rect">
            <a:avLst/>
          </a:prstGeom>
        </p:spPr>
        <p:txBody>
          <a:bodyPr wrap="square">
            <a:spAutoFit/>
          </a:bodyPr>
          <a:lstStyle/>
          <a:p>
            <a:pPr algn="just">
              <a:buClr>
                <a:srgbClr val="C00000"/>
              </a:buClr>
              <a:buFont typeface="Wingdings" pitchFamily="2" charset="2"/>
              <a:buChar char="q"/>
            </a:pPr>
            <a:r>
              <a:rPr lang="en-US" sz="2000" dirty="0">
                <a:latin typeface="Bell MT" pitchFamily="18" charset="0"/>
              </a:rPr>
              <a:t>Observation becomes a scientific tool and the method of data collection for the researcher, when it serves a formulated research purpose, is systematically planned and recorded and is subjected to checks and controls on validity and reliability. </a:t>
            </a:r>
          </a:p>
          <a:p>
            <a:pPr algn="just">
              <a:buClr>
                <a:srgbClr val="C00000"/>
              </a:buClr>
              <a:buNone/>
            </a:pPr>
            <a:endParaRPr lang="en-US" sz="2000" dirty="0">
              <a:latin typeface="Bell MT" pitchFamily="18" charset="0"/>
            </a:endParaRPr>
          </a:p>
          <a:p>
            <a:pPr algn="just">
              <a:buClr>
                <a:srgbClr val="C00000"/>
              </a:buClr>
              <a:buFont typeface="Wingdings" pitchFamily="2" charset="2"/>
              <a:buChar char="q"/>
            </a:pPr>
            <a:r>
              <a:rPr lang="en-US" sz="2000" dirty="0">
                <a:latin typeface="Bell MT" pitchFamily="18" charset="0"/>
              </a:rPr>
              <a:t>Under the observation method, the information is sought by way of investigator’s own direct observation without asking from the respondent.</a:t>
            </a:r>
          </a:p>
        </p:txBody>
      </p:sp>
      <p:pic>
        <p:nvPicPr>
          <p:cNvPr id="4099" name="Picture 3" descr="C:\Users\User\Desktop\15390464-a-man-in-the-observation-gear.jpg"/>
          <p:cNvPicPr>
            <a:picLocks noChangeAspect="1" noChangeArrowheads="1"/>
          </p:cNvPicPr>
          <p:nvPr/>
        </p:nvPicPr>
        <p:blipFill>
          <a:blip r:embed="rId3" cstate="print"/>
          <a:srcRect/>
          <a:stretch>
            <a:fillRect/>
          </a:stretch>
        </p:blipFill>
        <p:spPr bwMode="auto">
          <a:xfrm>
            <a:off x="336550" y="3509962"/>
            <a:ext cx="2940050" cy="220503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86240"/>
    </mc:Choice>
    <mc:Fallback>
      <p:transition spd="slow" advTm="8624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5638800" cy="3124199"/>
          </a:xfrm>
        </p:spPr>
        <p:txBody>
          <a:bodyPr>
            <a:normAutofit fontScale="85000" lnSpcReduction="20000"/>
          </a:bodyPr>
          <a:lstStyle/>
          <a:p>
            <a:pPr algn="just">
              <a:buClr>
                <a:srgbClr val="C00000"/>
              </a:buClr>
              <a:buFont typeface="Wingdings" pitchFamily="2" charset="2"/>
              <a:buChar char="q"/>
            </a:pPr>
            <a:r>
              <a:rPr lang="en-US" sz="2200" dirty="0">
                <a:latin typeface="Bell MT" pitchFamily="18" charset="0"/>
              </a:rPr>
              <a:t>For instance, in a study relating to consumer behavior, the investigator instead of asking the brand of wrist watch used by the respondent, may himself look at the watch. </a:t>
            </a:r>
          </a:p>
          <a:p>
            <a:pPr algn="just">
              <a:buClr>
                <a:srgbClr val="C00000"/>
              </a:buClr>
              <a:buNone/>
            </a:pPr>
            <a:endParaRPr lang="en-US" sz="1300" dirty="0">
              <a:latin typeface="Bell MT" pitchFamily="18" charset="0"/>
            </a:endParaRPr>
          </a:p>
          <a:p>
            <a:pPr algn="just">
              <a:buClr>
                <a:srgbClr val="C00000"/>
              </a:buClr>
              <a:buFont typeface="Wingdings" pitchFamily="2" charset="2"/>
              <a:buChar char="q"/>
            </a:pPr>
            <a:r>
              <a:rPr lang="en-US" sz="2200" dirty="0">
                <a:latin typeface="Bell MT" pitchFamily="18" charset="0"/>
              </a:rPr>
              <a:t>The </a:t>
            </a:r>
            <a:r>
              <a:rPr lang="en-US" sz="2200" b="1" dirty="0">
                <a:latin typeface="Bell MT" pitchFamily="18" charset="0"/>
              </a:rPr>
              <a:t>main advantage </a:t>
            </a:r>
            <a:r>
              <a:rPr lang="en-US" sz="2200" dirty="0">
                <a:latin typeface="Bell MT" pitchFamily="18" charset="0"/>
              </a:rPr>
              <a:t>of this method is that subjective bias is eliminated, if observation is done accurately. </a:t>
            </a:r>
          </a:p>
          <a:p>
            <a:pPr algn="just">
              <a:buClr>
                <a:srgbClr val="C00000"/>
              </a:buClr>
              <a:buNone/>
            </a:pPr>
            <a:endParaRPr lang="en-US" sz="1100" dirty="0">
              <a:latin typeface="Bell MT" pitchFamily="18" charset="0"/>
            </a:endParaRPr>
          </a:p>
          <a:p>
            <a:pPr algn="just">
              <a:buClr>
                <a:srgbClr val="C00000"/>
              </a:buClr>
              <a:buFont typeface="Wingdings" pitchFamily="2" charset="2"/>
              <a:buChar char="q"/>
            </a:pPr>
            <a:r>
              <a:rPr lang="en-US" sz="2200" b="1" dirty="0">
                <a:latin typeface="Bell MT" pitchFamily="18" charset="0"/>
              </a:rPr>
              <a:t>Secondly,</a:t>
            </a:r>
            <a:r>
              <a:rPr lang="en-US" sz="2200" dirty="0">
                <a:latin typeface="Bell MT" pitchFamily="18" charset="0"/>
              </a:rPr>
              <a:t> the information obtained under this method relates to what is currently happening; it is not complicated by either the past behavior or future intentions or attitudes. </a:t>
            </a:r>
          </a:p>
          <a:p>
            <a:pPr algn="just">
              <a:buClr>
                <a:srgbClr val="C00000"/>
              </a:buClr>
              <a:buFont typeface="Wingdings" pitchFamily="2" charset="2"/>
              <a:buChar char="q"/>
            </a:pPr>
            <a:endParaRPr lang="en-US" sz="2200" dirty="0"/>
          </a:p>
        </p:txBody>
      </p:sp>
      <p:sp>
        <p:nvSpPr>
          <p:cNvPr id="4" name="Rectangle 3"/>
          <p:cNvSpPr/>
          <p:nvPr/>
        </p:nvSpPr>
        <p:spPr>
          <a:xfrm>
            <a:off x="2819400" y="3429000"/>
            <a:ext cx="5943600" cy="3046988"/>
          </a:xfrm>
          <a:prstGeom prst="rect">
            <a:avLst/>
          </a:prstGeom>
        </p:spPr>
        <p:txBody>
          <a:bodyPr wrap="square">
            <a:spAutoFit/>
          </a:bodyPr>
          <a:lstStyle/>
          <a:p>
            <a:pPr algn="just">
              <a:buClr>
                <a:srgbClr val="C00000"/>
              </a:buClr>
              <a:buFont typeface="Wingdings" pitchFamily="2" charset="2"/>
              <a:buChar char="q"/>
            </a:pPr>
            <a:r>
              <a:rPr lang="en-US" sz="2000" b="1" dirty="0">
                <a:latin typeface="Bell MT" pitchFamily="18" charset="0"/>
              </a:rPr>
              <a:t>Thirdly</a:t>
            </a:r>
            <a:r>
              <a:rPr lang="en-US" sz="2000" dirty="0">
                <a:latin typeface="Bell MT" pitchFamily="18" charset="0"/>
              </a:rPr>
              <a:t>, this method is independent of respondents’ willingness to respond and as such is relatively less demanding of active cooperation on the part of respondents as happens to be the case in the interview or the questionnaire method. </a:t>
            </a:r>
          </a:p>
          <a:p>
            <a:pPr algn="just">
              <a:buClr>
                <a:srgbClr val="C00000"/>
              </a:buClr>
            </a:pPr>
            <a:endParaRPr lang="en-US" sz="1100" dirty="0">
              <a:latin typeface="Bell MT" pitchFamily="18" charset="0"/>
            </a:endParaRPr>
          </a:p>
          <a:p>
            <a:pPr algn="just">
              <a:buClr>
                <a:srgbClr val="C00000"/>
              </a:buClr>
              <a:buFont typeface="Wingdings" pitchFamily="2" charset="2"/>
              <a:buChar char="q"/>
            </a:pPr>
            <a:r>
              <a:rPr lang="en-US" sz="2000" dirty="0">
                <a:latin typeface="Bell MT" pitchFamily="18" charset="0"/>
              </a:rPr>
              <a:t>This  method is particularly suitable in studies which deal with subjects (i.e.,  respondents) who are not capable of giving verbal reports of their feelings for one reason or the other</a:t>
            </a:r>
          </a:p>
        </p:txBody>
      </p:sp>
      <p:pic>
        <p:nvPicPr>
          <p:cNvPr id="5122" name="Picture 2" descr="C:\Users\User\Desktop\download.jpg"/>
          <p:cNvPicPr>
            <a:picLocks noChangeAspect="1" noChangeArrowheads="1"/>
          </p:cNvPicPr>
          <p:nvPr/>
        </p:nvPicPr>
        <p:blipFill>
          <a:blip r:embed="rId2" cstate="print"/>
          <a:srcRect/>
          <a:stretch>
            <a:fillRect/>
          </a:stretch>
        </p:blipFill>
        <p:spPr bwMode="auto">
          <a:xfrm>
            <a:off x="6153150" y="609600"/>
            <a:ext cx="2533650" cy="2362200"/>
          </a:xfrm>
          <a:prstGeom prst="rect">
            <a:avLst/>
          </a:prstGeom>
          <a:noFill/>
        </p:spPr>
      </p:pic>
      <p:pic>
        <p:nvPicPr>
          <p:cNvPr id="5123" name="Picture 3" descr="C:\Users\User\Desktop\14072575-search-concept.jpg"/>
          <p:cNvPicPr>
            <a:picLocks noChangeAspect="1" noChangeArrowheads="1"/>
          </p:cNvPicPr>
          <p:nvPr/>
        </p:nvPicPr>
        <p:blipFill>
          <a:blip r:embed="rId3" cstate="print"/>
          <a:srcRect/>
          <a:stretch>
            <a:fillRect/>
          </a:stretch>
        </p:blipFill>
        <p:spPr bwMode="auto">
          <a:xfrm>
            <a:off x="457200" y="3810000"/>
            <a:ext cx="2335317" cy="20447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1456"/>
    </mc:Choice>
    <mc:Fallback>
      <p:transition spd="slow" advTm="145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2971800" cy="563562"/>
          </a:xfrm>
        </p:spPr>
        <p:txBody>
          <a:bodyPr>
            <a:normAutofit/>
          </a:bodyPr>
          <a:lstStyle/>
          <a:p>
            <a:pPr algn="l"/>
            <a:r>
              <a:rPr lang="en-US" sz="2400" b="1" u="sng" dirty="0">
                <a:solidFill>
                  <a:srgbClr val="FF0066"/>
                </a:solidFill>
                <a:latin typeface="Bell MT" pitchFamily="18" charset="0"/>
              </a:rPr>
              <a:t>2. Interview Method</a:t>
            </a:r>
          </a:p>
        </p:txBody>
      </p:sp>
      <p:sp>
        <p:nvSpPr>
          <p:cNvPr id="3" name="Content Placeholder 2"/>
          <p:cNvSpPr>
            <a:spLocks noGrp="1"/>
          </p:cNvSpPr>
          <p:nvPr>
            <p:ph idx="1"/>
          </p:nvPr>
        </p:nvSpPr>
        <p:spPr>
          <a:xfrm>
            <a:off x="3124200" y="1828800"/>
            <a:ext cx="5791200" cy="4648200"/>
          </a:xfrm>
        </p:spPr>
        <p:txBody>
          <a:bodyPr>
            <a:noAutofit/>
          </a:bodyPr>
          <a:lstStyle/>
          <a:p>
            <a:pPr marL="457200" indent="-457200" algn="just">
              <a:buAutoNum type="alphaLcParenBoth"/>
            </a:pPr>
            <a:r>
              <a:rPr lang="en-US" sz="2000" b="1" i="1" dirty="0">
                <a:solidFill>
                  <a:srgbClr val="0070C0"/>
                </a:solidFill>
                <a:latin typeface="Bell MT" pitchFamily="18" charset="0"/>
              </a:rPr>
              <a:t>Personal interviews: </a:t>
            </a:r>
            <a:r>
              <a:rPr lang="en-US" sz="2000" i="1" dirty="0">
                <a:latin typeface="Bell MT" pitchFamily="18" charset="0"/>
              </a:rPr>
              <a:t>Personal interview method requires a person known as the interviewer </a:t>
            </a:r>
            <a:r>
              <a:rPr lang="en-US" sz="2000" dirty="0">
                <a:latin typeface="Bell MT" pitchFamily="18" charset="0"/>
              </a:rPr>
              <a:t>asking questions generally in a face-to-face contact to the other person or persons. (At times the interviewee may also ask certain questions and the interviewer responds to these, but usually the interviewer initiates the interview and collects the information.)</a:t>
            </a:r>
          </a:p>
          <a:p>
            <a:pPr marL="457200" indent="-457200" algn="just">
              <a:buNone/>
            </a:pPr>
            <a:endParaRPr lang="en-US" sz="100" dirty="0">
              <a:latin typeface="Bell MT" pitchFamily="18" charset="0"/>
            </a:endParaRPr>
          </a:p>
          <a:p>
            <a:pPr marL="457200" indent="-457200" algn="just">
              <a:buNone/>
            </a:pPr>
            <a:r>
              <a:rPr lang="en-US" sz="2000" dirty="0">
                <a:latin typeface="Bell MT" pitchFamily="18" charset="0"/>
              </a:rPr>
              <a:t>This sort of interview may be in the form of direct personal investigation or it may be indirect oral investigation. </a:t>
            </a:r>
          </a:p>
          <a:p>
            <a:pPr marL="457200" indent="-457200" algn="just">
              <a:buNone/>
            </a:pPr>
            <a:r>
              <a:rPr lang="en-US" sz="2000" dirty="0">
                <a:latin typeface="Bell MT" pitchFamily="18" charset="0"/>
              </a:rPr>
              <a:t>In the case of direct personal investigation the interviewer has to collect the information personally from the sources concerned. 		</a:t>
            </a:r>
          </a:p>
        </p:txBody>
      </p:sp>
      <p:sp>
        <p:nvSpPr>
          <p:cNvPr id="4" name="Rectangle 3"/>
          <p:cNvSpPr/>
          <p:nvPr/>
        </p:nvSpPr>
        <p:spPr>
          <a:xfrm>
            <a:off x="457200" y="914400"/>
            <a:ext cx="8382000" cy="1015663"/>
          </a:xfrm>
          <a:prstGeom prst="rect">
            <a:avLst/>
          </a:prstGeom>
        </p:spPr>
        <p:txBody>
          <a:bodyPr wrap="square">
            <a:spAutoFit/>
          </a:bodyPr>
          <a:lstStyle/>
          <a:p>
            <a:pPr algn="just">
              <a:buNone/>
            </a:pPr>
            <a:r>
              <a:rPr lang="en-US" sz="2000" dirty="0">
                <a:latin typeface="Bell MT" pitchFamily="18" charset="0"/>
              </a:rPr>
              <a:t>The interview method of collecting data involves presentation of oral-verbal stimuli and reply in terms of oral-verbal responses. This method can be used through personal interviews and, if possible, through telephone interviews.</a:t>
            </a:r>
          </a:p>
        </p:txBody>
      </p:sp>
      <p:pic>
        <p:nvPicPr>
          <p:cNvPr id="6146" name="Picture 2" descr="C:\Users\User\Desktop\download (1).jpg"/>
          <p:cNvPicPr>
            <a:picLocks noChangeAspect="1" noChangeArrowheads="1"/>
          </p:cNvPicPr>
          <p:nvPr/>
        </p:nvPicPr>
        <p:blipFill>
          <a:blip r:embed="rId2" cstate="print"/>
          <a:srcRect/>
          <a:stretch>
            <a:fillRect/>
          </a:stretch>
        </p:blipFill>
        <p:spPr bwMode="auto">
          <a:xfrm>
            <a:off x="533400" y="4114800"/>
            <a:ext cx="2705100" cy="1685925"/>
          </a:xfrm>
          <a:prstGeom prst="rect">
            <a:avLst/>
          </a:prstGeom>
          <a:noFill/>
        </p:spPr>
      </p:pic>
      <p:pic>
        <p:nvPicPr>
          <p:cNvPr id="6148" name="Picture 4" descr="C:\Users\User\Desktop\download (2).jpg"/>
          <p:cNvPicPr>
            <a:picLocks noChangeAspect="1" noChangeArrowheads="1"/>
          </p:cNvPicPr>
          <p:nvPr/>
        </p:nvPicPr>
        <p:blipFill>
          <a:blip r:embed="rId3" cstate="print"/>
          <a:srcRect/>
          <a:stretch>
            <a:fillRect/>
          </a:stretch>
        </p:blipFill>
        <p:spPr bwMode="auto">
          <a:xfrm>
            <a:off x="457200" y="2286000"/>
            <a:ext cx="2857500" cy="1600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2000" advTm="27062"/>
    </mc:Choice>
    <mc:Fallback>
      <p:transition spd="slow" advTm="27062"/>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3773</Words>
  <Application>Microsoft Office PowerPoint</Application>
  <PresentationFormat>On-screen Show (4:3)</PresentationFormat>
  <Paragraphs>320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Primary Data</vt:lpstr>
      <vt:lpstr>Introduction</vt:lpstr>
      <vt:lpstr>Slide 3</vt:lpstr>
      <vt:lpstr>Slide 4</vt:lpstr>
      <vt:lpstr>COLLECTION OF PRIMARY DATA</vt:lpstr>
      <vt:lpstr>Slide 6</vt:lpstr>
      <vt:lpstr>1. Observation Method</vt:lpstr>
      <vt:lpstr>Slide 8</vt:lpstr>
      <vt:lpstr>2. Interview Method</vt:lpstr>
      <vt:lpstr>Slide 10</vt:lpstr>
      <vt:lpstr>3. Collection of data through questionnaires</vt:lpstr>
      <vt:lpstr>Slide 12</vt:lpstr>
      <vt:lpstr>Slide 13</vt:lpstr>
      <vt:lpstr>Slide 14</vt:lpstr>
      <vt:lpstr>Slide 15</vt:lpstr>
      <vt:lpstr>Slide 16</vt:lpstr>
      <vt:lpstr>Slide 17</vt:lpstr>
      <vt:lpstr>3. Question formulation and wording:</vt:lpstr>
      <vt:lpstr>Slide 19</vt:lpstr>
      <vt:lpstr>Essentials of a good questionnaire:</vt:lpstr>
      <vt:lpstr>Process of designing a Questionnaire</vt:lpstr>
      <vt:lpstr>Slide 22</vt:lpstr>
      <vt:lpstr>Slide 23</vt:lpstr>
      <vt:lpstr>Slide 24</vt:lpstr>
      <vt:lpstr>Slide 25</vt:lpstr>
      <vt:lpstr>Slide 26</vt:lpstr>
      <vt:lpstr>Slide 27</vt:lpstr>
      <vt:lpstr>Slide 28</vt:lpstr>
      <vt:lpstr>4. Collection of data through schedules</vt:lpstr>
      <vt:lpstr>Slide 30</vt:lpstr>
      <vt:lpstr>Difference between Questionnaires and Schedules</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Data</dc:title>
  <dc:creator>VASU</dc:creator>
  <cp:lastModifiedBy>Gaddam'S</cp:lastModifiedBy>
  <cp:revision>37</cp:revision>
  <dcterms:created xsi:type="dcterms:W3CDTF">2006-08-16T00:00:00Z</dcterms:created>
  <dcterms:modified xsi:type="dcterms:W3CDTF">2024-11-09T11:10:22Z</dcterms:modified>
</cp:coreProperties>
</file>